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7" r:id="rId3"/>
    <p:sldId id="266" r:id="rId4"/>
    <p:sldId id="304" r:id="rId5"/>
    <p:sldId id="298" r:id="rId6"/>
    <p:sldId id="269" r:id="rId7"/>
    <p:sldId id="299" r:id="rId8"/>
    <p:sldId id="300" r:id="rId9"/>
    <p:sldId id="297" r:id="rId10"/>
    <p:sldId id="290" r:id="rId11"/>
    <p:sldId id="273" r:id="rId12"/>
    <p:sldId id="274" r:id="rId13"/>
    <p:sldId id="302" r:id="rId14"/>
    <p:sldId id="303" r:id="rId15"/>
    <p:sldId id="283" r:id="rId16"/>
    <p:sldId id="288" r:id="rId17"/>
    <p:sldId id="305" r:id="rId18"/>
    <p:sldId id="295" r:id="rId19"/>
    <p:sldId id="296" r:id="rId20"/>
    <p:sldId id="284" r:id="rId21"/>
    <p:sldId id="293" r:id="rId22"/>
    <p:sldId id="294" r:id="rId23"/>
    <p:sldId id="285" r:id="rId24"/>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EC53E-BD93-492B-ABF6-DDEB16F9C024}"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IN"/>
        </a:p>
      </dgm:t>
    </dgm:pt>
    <dgm:pt modelId="{A32D3168-44DC-401E-834C-0CA0D5829307}" type="pres">
      <dgm:prSet presAssocID="{FD3EC53E-BD93-492B-ABF6-DDEB16F9C024}" presName="linear" presStyleCnt="0">
        <dgm:presLayoutVars>
          <dgm:dir/>
          <dgm:animLvl val="lvl"/>
          <dgm:resizeHandles val="exact"/>
        </dgm:presLayoutVars>
      </dgm:prSet>
      <dgm:spPr/>
    </dgm:pt>
  </dgm:ptLst>
  <dgm:cxnLst>
    <dgm:cxn modelId="{CC238DF8-9C28-4CD2-89D5-C37866F050B0}" type="presOf" srcId="{FD3EC53E-BD93-492B-ABF6-DDEB16F9C024}" destId="{A32D3168-44DC-401E-834C-0CA0D5829307}"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BC92D2D-8D57-4F51-9B1F-B32DEC7C0F7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IN"/>
        </a:p>
      </dgm:t>
    </dgm:pt>
    <dgm:pt modelId="{8168A62F-1D77-4111-A7F2-0C3C735ABFDC}">
      <dgm:prSet phldrT="[Text]" custT="1"/>
      <dgm:spPr>
        <a:solidFill>
          <a:srgbClr val="448697"/>
        </a:solidFill>
        <a:ln>
          <a:solidFill>
            <a:srgbClr val="B38D3A"/>
          </a:solidFill>
        </a:ln>
      </dgm:spPr>
      <dgm:t>
        <a:bodyPr/>
        <a:lstStyle/>
        <a:p>
          <a:r>
            <a:rPr lang="en-IN" sz="2400" dirty="0">
              <a:latin typeface="Bahnschrift Light SemiCondensed" panose="020B0502040204020203" pitchFamily="34" charset="0"/>
            </a:rPr>
            <a:t>Interior</a:t>
          </a:r>
          <a:r>
            <a:rPr lang="en-IN" sz="2400" dirty="0"/>
            <a:t> Design Consultancy</a:t>
          </a:r>
        </a:p>
      </dgm:t>
    </dgm:pt>
    <dgm:pt modelId="{231449BC-FDA1-4824-A73E-C5EE6D937FCA}" type="parTrans" cxnId="{AD29D9D5-213C-4D53-8F3E-ECF5EA8F2A2D}">
      <dgm:prSet/>
      <dgm:spPr/>
      <dgm:t>
        <a:bodyPr/>
        <a:lstStyle/>
        <a:p>
          <a:endParaRPr lang="en-IN" sz="2400"/>
        </a:p>
      </dgm:t>
    </dgm:pt>
    <dgm:pt modelId="{F4EE079D-4E83-4D8D-9D60-AB7286C778F0}" type="sibTrans" cxnId="{AD29D9D5-213C-4D53-8F3E-ECF5EA8F2A2D}">
      <dgm:prSet/>
      <dgm:spPr/>
      <dgm:t>
        <a:bodyPr/>
        <a:lstStyle/>
        <a:p>
          <a:endParaRPr lang="en-IN" sz="2400"/>
        </a:p>
      </dgm:t>
    </dgm:pt>
    <dgm:pt modelId="{BF272A7E-9D43-47BA-83F4-ECF9A510890E}">
      <dgm:prSet phldrT="[Text]" custT="1"/>
      <dgm:spPr>
        <a:solidFill>
          <a:srgbClr val="448697"/>
        </a:solidFill>
        <a:ln>
          <a:solidFill>
            <a:srgbClr val="B38D3A"/>
          </a:solidFill>
        </a:ln>
      </dgm:spPr>
      <dgm:t>
        <a:bodyPr/>
        <a:lstStyle/>
        <a:p>
          <a:r>
            <a:rPr lang="en-IN" sz="2400" dirty="0">
              <a:latin typeface="Bahnschrift Light SemiCondensed" panose="020B0502040204020203" pitchFamily="34" charset="0"/>
            </a:rPr>
            <a:t>Art Wall</a:t>
          </a:r>
        </a:p>
      </dgm:t>
    </dgm:pt>
    <dgm:pt modelId="{0D144D1D-20E3-40D0-87FB-C7B04E2CB158}" type="parTrans" cxnId="{3797B534-2D2B-4DA4-A44D-E29968FBA294}">
      <dgm:prSet/>
      <dgm:spPr/>
      <dgm:t>
        <a:bodyPr/>
        <a:lstStyle/>
        <a:p>
          <a:endParaRPr lang="en-IN" sz="2400"/>
        </a:p>
      </dgm:t>
    </dgm:pt>
    <dgm:pt modelId="{DC36EF35-2D28-407D-A8D7-9A02C3B95752}" type="sibTrans" cxnId="{3797B534-2D2B-4DA4-A44D-E29968FBA294}">
      <dgm:prSet/>
      <dgm:spPr/>
      <dgm:t>
        <a:bodyPr/>
        <a:lstStyle/>
        <a:p>
          <a:endParaRPr lang="en-IN" sz="2400"/>
        </a:p>
      </dgm:t>
    </dgm:pt>
    <dgm:pt modelId="{4747A88D-EA97-4C02-9415-EC7FD376D3F5}">
      <dgm:prSet phldrT="[Text]" custT="1"/>
      <dgm:spPr>
        <a:solidFill>
          <a:srgbClr val="448697"/>
        </a:solidFill>
        <a:ln>
          <a:solidFill>
            <a:srgbClr val="B38D3A"/>
          </a:solidFill>
        </a:ln>
      </dgm:spPr>
      <dgm:t>
        <a:bodyPr/>
        <a:lstStyle/>
        <a:p>
          <a:r>
            <a:rPr lang="en-IN" sz="2400" dirty="0">
              <a:latin typeface="Bahnschrift Light SemiCondensed" panose="020B0502040204020203" pitchFamily="34" charset="0"/>
            </a:rPr>
            <a:t> Turnkey Execution</a:t>
          </a:r>
        </a:p>
      </dgm:t>
    </dgm:pt>
    <dgm:pt modelId="{5A3D9D22-F0AE-4E4E-AE9D-21A0B0A143CA}" type="parTrans" cxnId="{9F4F7871-FD57-4F86-A4E1-2D83011F2FAA}">
      <dgm:prSet/>
      <dgm:spPr/>
      <dgm:t>
        <a:bodyPr/>
        <a:lstStyle/>
        <a:p>
          <a:endParaRPr lang="en-IN" sz="2400"/>
        </a:p>
      </dgm:t>
    </dgm:pt>
    <dgm:pt modelId="{9F2F7F1D-C721-4FB5-80D9-ABF857B041EF}" type="sibTrans" cxnId="{9F4F7871-FD57-4F86-A4E1-2D83011F2FAA}">
      <dgm:prSet/>
      <dgm:spPr/>
      <dgm:t>
        <a:bodyPr/>
        <a:lstStyle/>
        <a:p>
          <a:endParaRPr lang="en-IN" sz="2400"/>
        </a:p>
      </dgm:t>
    </dgm:pt>
    <dgm:pt modelId="{02E4587A-25D6-401F-BC19-7204AE86E76D}">
      <dgm:prSet phldrT="[Text]" custT="1"/>
      <dgm:spPr>
        <a:solidFill>
          <a:srgbClr val="448697"/>
        </a:solidFill>
        <a:ln>
          <a:solidFill>
            <a:srgbClr val="B38D3A"/>
          </a:solidFill>
        </a:ln>
      </dgm:spPr>
      <dgm:t>
        <a:bodyPr/>
        <a:lstStyle/>
        <a:p>
          <a:r>
            <a:rPr lang="en-IN" sz="2400" dirty="0">
              <a:latin typeface="Bahnschrift Light SemiCondensed" panose="020B0502040204020203" pitchFamily="34" charset="0"/>
            </a:rPr>
            <a:t>3 D views presentation</a:t>
          </a:r>
        </a:p>
      </dgm:t>
    </dgm:pt>
    <dgm:pt modelId="{C6D71CC2-3B82-4FA6-894A-B4E6DDEFCCED}" type="parTrans" cxnId="{11AA4378-C5ED-4A2B-9326-1D8CCBAB8C22}">
      <dgm:prSet/>
      <dgm:spPr/>
      <dgm:t>
        <a:bodyPr/>
        <a:lstStyle/>
        <a:p>
          <a:endParaRPr lang="en-IN" sz="2400"/>
        </a:p>
      </dgm:t>
    </dgm:pt>
    <dgm:pt modelId="{52BE8242-9FF0-4E67-BC6C-4137266B119D}" type="sibTrans" cxnId="{11AA4378-C5ED-4A2B-9326-1D8CCBAB8C22}">
      <dgm:prSet/>
      <dgm:spPr/>
      <dgm:t>
        <a:bodyPr/>
        <a:lstStyle/>
        <a:p>
          <a:endParaRPr lang="en-IN" sz="2400"/>
        </a:p>
      </dgm:t>
    </dgm:pt>
    <dgm:pt modelId="{BA1D1022-A41C-477B-AF48-8D84D6EA5147}" type="pres">
      <dgm:prSet presAssocID="{8BC92D2D-8D57-4F51-9B1F-B32DEC7C0F7D}" presName="linear" presStyleCnt="0">
        <dgm:presLayoutVars>
          <dgm:dir/>
          <dgm:animLvl val="lvl"/>
          <dgm:resizeHandles val="exact"/>
        </dgm:presLayoutVars>
      </dgm:prSet>
      <dgm:spPr/>
    </dgm:pt>
    <dgm:pt modelId="{2E843F2A-E54B-4C19-A869-8594A07C0AB6}" type="pres">
      <dgm:prSet presAssocID="{8168A62F-1D77-4111-A7F2-0C3C735ABFDC}" presName="parentLin" presStyleCnt="0"/>
      <dgm:spPr/>
    </dgm:pt>
    <dgm:pt modelId="{196EF3C2-119F-4773-B2B8-6A26C446C7BC}" type="pres">
      <dgm:prSet presAssocID="{8168A62F-1D77-4111-A7F2-0C3C735ABFDC}" presName="parentLeftMargin" presStyleLbl="node1" presStyleIdx="0" presStyleCnt="4"/>
      <dgm:spPr/>
    </dgm:pt>
    <dgm:pt modelId="{7408CB87-6A51-4ED5-9096-70F0F5CE4352}" type="pres">
      <dgm:prSet presAssocID="{8168A62F-1D77-4111-A7F2-0C3C735ABFDC}" presName="parentText" presStyleLbl="node1" presStyleIdx="0" presStyleCnt="4" custLinFactNeighborX="3440" custLinFactNeighborY="-737">
        <dgm:presLayoutVars>
          <dgm:chMax val="0"/>
          <dgm:bulletEnabled val="1"/>
        </dgm:presLayoutVars>
      </dgm:prSet>
      <dgm:spPr/>
    </dgm:pt>
    <dgm:pt modelId="{36311DAD-E886-4195-BE4B-113C5D0566E3}" type="pres">
      <dgm:prSet presAssocID="{8168A62F-1D77-4111-A7F2-0C3C735ABFDC}" presName="negativeSpace" presStyleCnt="0"/>
      <dgm:spPr/>
    </dgm:pt>
    <dgm:pt modelId="{F5F23B50-271B-4F90-8A5E-E0CA2D70DFA8}" type="pres">
      <dgm:prSet presAssocID="{8168A62F-1D77-4111-A7F2-0C3C735ABFDC}" presName="childText" presStyleLbl="conFgAcc1" presStyleIdx="0" presStyleCnt="4">
        <dgm:presLayoutVars>
          <dgm:bulletEnabled val="1"/>
        </dgm:presLayoutVars>
      </dgm:prSet>
      <dgm:spPr/>
    </dgm:pt>
    <dgm:pt modelId="{C075F986-E540-45A0-ADF1-0662FE5E7444}" type="pres">
      <dgm:prSet presAssocID="{F4EE079D-4E83-4D8D-9D60-AB7286C778F0}" presName="spaceBetweenRectangles" presStyleCnt="0"/>
      <dgm:spPr/>
    </dgm:pt>
    <dgm:pt modelId="{F85A06DD-AADC-4B73-8833-16C44EDB0226}" type="pres">
      <dgm:prSet presAssocID="{4747A88D-EA97-4C02-9415-EC7FD376D3F5}" presName="parentLin" presStyleCnt="0"/>
      <dgm:spPr/>
    </dgm:pt>
    <dgm:pt modelId="{BD046C87-0DA0-41F5-862B-42FA20B62B40}" type="pres">
      <dgm:prSet presAssocID="{4747A88D-EA97-4C02-9415-EC7FD376D3F5}" presName="parentLeftMargin" presStyleLbl="node1" presStyleIdx="0" presStyleCnt="4"/>
      <dgm:spPr/>
    </dgm:pt>
    <dgm:pt modelId="{2D2AC9C8-EA94-4D61-948B-782686F30F7C}" type="pres">
      <dgm:prSet presAssocID="{4747A88D-EA97-4C02-9415-EC7FD376D3F5}" presName="parentText" presStyleLbl="node1" presStyleIdx="1" presStyleCnt="4">
        <dgm:presLayoutVars>
          <dgm:chMax val="0"/>
          <dgm:bulletEnabled val="1"/>
        </dgm:presLayoutVars>
      </dgm:prSet>
      <dgm:spPr/>
    </dgm:pt>
    <dgm:pt modelId="{E8EAFDB6-4715-4937-86D1-B21CD3C67FF6}" type="pres">
      <dgm:prSet presAssocID="{4747A88D-EA97-4C02-9415-EC7FD376D3F5}" presName="negativeSpace" presStyleCnt="0"/>
      <dgm:spPr/>
    </dgm:pt>
    <dgm:pt modelId="{CAB86D7E-2AE1-4E48-9B37-FC53FFDF65DC}" type="pres">
      <dgm:prSet presAssocID="{4747A88D-EA97-4C02-9415-EC7FD376D3F5}" presName="childText" presStyleLbl="conFgAcc1" presStyleIdx="1" presStyleCnt="4">
        <dgm:presLayoutVars>
          <dgm:bulletEnabled val="1"/>
        </dgm:presLayoutVars>
      </dgm:prSet>
      <dgm:spPr/>
    </dgm:pt>
    <dgm:pt modelId="{D503E93A-EB1A-45D0-9E40-B7F3DE3D8300}" type="pres">
      <dgm:prSet presAssocID="{9F2F7F1D-C721-4FB5-80D9-ABF857B041EF}" presName="spaceBetweenRectangles" presStyleCnt="0"/>
      <dgm:spPr/>
    </dgm:pt>
    <dgm:pt modelId="{714DFAC7-C759-4CE4-BD14-E2DFFD6E9717}" type="pres">
      <dgm:prSet presAssocID="{02E4587A-25D6-401F-BC19-7204AE86E76D}" presName="parentLin" presStyleCnt="0"/>
      <dgm:spPr/>
    </dgm:pt>
    <dgm:pt modelId="{00A76FF5-8C22-43C0-A5ED-11B1D677E69C}" type="pres">
      <dgm:prSet presAssocID="{02E4587A-25D6-401F-BC19-7204AE86E76D}" presName="parentLeftMargin" presStyleLbl="node1" presStyleIdx="1" presStyleCnt="4"/>
      <dgm:spPr/>
    </dgm:pt>
    <dgm:pt modelId="{FA751C4F-BB98-408C-B8B8-1320A97B437E}" type="pres">
      <dgm:prSet presAssocID="{02E4587A-25D6-401F-BC19-7204AE86E76D}" presName="parentText" presStyleLbl="node1" presStyleIdx="2" presStyleCnt="4">
        <dgm:presLayoutVars>
          <dgm:chMax val="0"/>
          <dgm:bulletEnabled val="1"/>
        </dgm:presLayoutVars>
      </dgm:prSet>
      <dgm:spPr/>
    </dgm:pt>
    <dgm:pt modelId="{121403DC-01C6-40E5-889D-88F9930458D0}" type="pres">
      <dgm:prSet presAssocID="{02E4587A-25D6-401F-BC19-7204AE86E76D}" presName="negativeSpace" presStyleCnt="0"/>
      <dgm:spPr/>
    </dgm:pt>
    <dgm:pt modelId="{91E0D09D-4529-4926-BA6B-E9281CB463BF}" type="pres">
      <dgm:prSet presAssocID="{02E4587A-25D6-401F-BC19-7204AE86E76D}" presName="childText" presStyleLbl="conFgAcc1" presStyleIdx="2" presStyleCnt="4">
        <dgm:presLayoutVars>
          <dgm:bulletEnabled val="1"/>
        </dgm:presLayoutVars>
      </dgm:prSet>
      <dgm:spPr/>
    </dgm:pt>
    <dgm:pt modelId="{9A041F4C-1FD9-489C-96FF-E5EE1CBBF59E}" type="pres">
      <dgm:prSet presAssocID="{52BE8242-9FF0-4E67-BC6C-4137266B119D}" presName="spaceBetweenRectangles" presStyleCnt="0"/>
      <dgm:spPr/>
    </dgm:pt>
    <dgm:pt modelId="{94E04F70-FD3C-4C9B-9810-EF0B1E95251E}" type="pres">
      <dgm:prSet presAssocID="{BF272A7E-9D43-47BA-83F4-ECF9A510890E}" presName="parentLin" presStyleCnt="0"/>
      <dgm:spPr/>
    </dgm:pt>
    <dgm:pt modelId="{773367F5-9F9F-4539-9C65-B671C490A70E}" type="pres">
      <dgm:prSet presAssocID="{BF272A7E-9D43-47BA-83F4-ECF9A510890E}" presName="parentLeftMargin" presStyleLbl="node1" presStyleIdx="2" presStyleCnt="4"/>
      <dgm:spPr/>
    </dgm:pt>
    <dgm:pt modelId="{D8EEC54B-491F-44CB-82A3-020C4872170C}" type="pres">
      <dgm:prSet presAssocID="{BF272A7E-9D43-47BA-83F4-ECF9A510890E}" presName="parentText" presStyleLbl="node1" presStyleIdx="3" presStyleCnt="4">
        <dgm:presLayoutVars>
          <dgm:chMax val="0"/>
          <dgm:bulletEnabled val="1"/>
        </dgm:presLayoutVars>
      </dgm:prSet>
      <dgm:spPr/>
    </dgm:pt>
    <dgm:pt modelId="{32238F3B-9472-402F-8601-D920A5E71F59}" type="pres">
      <dgm:prSet presAssocID="{BF272A7E-9D43-47BA-83F4-ECF9A510890E}" presName="negativeSpace" presStyleCnt="0"/>
      <dgm:spPr/>
    </dgm:pt>
    <dgm:pt modelId="{A1D6424B-EF28-4700-9988-C73D066F7842}" type="pres">
      <dgm:prSet presAssocID="{BF272A7E-9D43-47BA-83F4-ECF9A510890E}" presName="childText" presStyleLbl="conFgAcc1" presStyleIdx="3" presStyleCnt="4">
        <dgm:presLayoutVars>
          <dgm:bulletEnabled val="1"/>
        </dgm:presLayoutVars>
      </dgm:prSet>
      <dgm:spPr/>
    </dgm:pt>
  </dgm:ptLst>
  <dgm:cxnLst>
    <dgm:cxn modelId="{D2989D29-81C2-4418-9CCB-4253D7B5C813}" type="presOf" srcId="{02E4587A-25D6-401F-BC19-7204AE86E76D}" destId="{FA751C4F-BB98-408C-B8B8-1320A97B437E}" srcOrd="1" destOrd="0" presId="urn:microsoft.com/office/officeart/2005/8/layout/list1"/>
    <dgm:cxn modelId="{3797B534-2D2B-4DA4-A44D-E29968FBA294}" srcId="{8BC92D2D-8D57-4F51-9B1F-B32DEC7C0F7D}" destId="{BF272A7E-9D43-47BA-83F4-ECF9A510890E}" srcOrd="3" destOrd="0" parTransId="{0D144D1D-20E3-40D0-87FB-C7B04E2CB158}" sibTransId="{DC36EF35-2D28-407D-A8D7-9A02C3B95752}"/>
    <dgm:cxn modelId="{5D77633F-3F49-4DCD-870A-366B76AE8AF0}" type="presOf" srcId="{02E4587A-25D6-401F-BC19-7204AE86E76D}" destId="{00A76FF5-8C22-43C0-A5ED-11B1D677E69C}" srcOrd="0" destOrd="0" presId="urn:microsoft.com/office/officeart/2005/8/layout/list1"/>
    <dgm:cxn modelId="{8E7BD56C-FAF4-4482-ABA4-DA8C23BF78B7}" type="presOf" srcId="{BF272A7E-9D43-47BA-83F4-ECF9A510890E}" destId="{D8EEC54B-491F-44CB-82A3-020C4872170C}" srcOrd="1" destOrd="0" presId="urn:microsoft.com/office/officeart/2005/8/layout/list1"/>
    <dgm:cxn modelId="{9F4F7871-FD57-4F86-A4E1-2D83011F2FAA}" srcId="{8BC92D2D-8D57-4F51-9B1F-B32DEC7C0F7D}" destId="{4747A88D-EA97-4C02-9415-EC7FD376D3F5}" srcOrd="1" destOrd="0" parTransId="{5A3D9D22-F0AE-4E4E-AE9D-21A0B0A143CA}" sibTransId="{9F2F7F1D-C721-4FB5-80D9-ABF857B041EF}"/>
    <dgm:cxn modelId="{11AA4378-C5ED-4A2B-9326-1D8CCBAB8C22}" srcId="{8BC92D2D-8D57-4F51-9B1F-B32DEC7C0F7D}" destId="{02E4587A-25D6-401F-BC19-7204AE86E76D}" srcOrd="2" destOrd="0" parTransId="{C6D71CC2-3B82-4FA6-894A-B4E6DDEFCCED}" sibTransId="{52BE8242-9FF0-4E67-BC6C-4137266B119D}"/>
    <dgm:cxn modelId="{828C5D79-BE67-4673-8619-EDA3FDCA0EBC}" type="presOf" srcId="{4747A88D-EA97-4C02-9415-EC7FD376D3F5}" destId="{BD046C87-0DA0-41F5-862B-42FA20B62B40}" srcOrd="0" destOrd="0" presId="urn:microsoft.com/office/officeart/2005/8/layout/list1"/>
    <dgm:cxn modelId="{EAE14A83-2012-49EC-B234-92B9188F169F}" type="presOf" srcId="{8168A62F-1D77-4111-A7F2-0C3C735ABFDC}" destId="{7408CB87-6A51-4ED5-9096-70F0F5CE4352}" srcOrd="1" destOrd="0" presId="urn:microsoft.com/office/officeart/2005/8/layout/list1"/>
    <dgm:cxn modelId="{D3309893-7B97-4854-967B-E715F89944E6}" type="presOf" srcId="{BF272A7E-9D43-47BA-83F4-ECF9A510890E}" destId="{773367F5-9F9F-4539-9C65-B671C490A70E}" srcOrd="0" destOrd="0" presId="urn:microsoft.com/office/officeart/2005/8/layout/list1"/>
    <dgm:cxn modelId="{AD29D9D5-213C-4D53-8F3E-ECF5EA8F2A2D}" srcId="{8BC92D2D-8D57-4F51-9B1F-B32DEC7C0F7D}" destId="{8168A62F-1D77-4111-A7F2-0C3C735ABFDC}" srcOrd="0" destOrd="0" parTransId="{231449BC-FDA1-4824-A73E-C5EE6D937FCA}" sibTransId="{F4EE079D-4E83-4D8D-9D60-AB7286C778F0}"/>
    <dgm:cxn modelId="{2373F8E2-B7B4-40E3-AAA4-5B417A8EB001}" type="presOf" srcId="{4747A88D-EA97-4C02-9415-EC7FD376D3F5}" destId="{2D2AC9C8-EA94-4D61-948B-782686F30F7C}" srcOrd="1" destOrd="0" presId="urn:microsoft.com/office/officeart/2005/8/layout/list1"/>
    <dgm:cxn modelId="{EFA2FEE5-62B0-48FE-84AE-A1F62E2C55C2}" type="presOf" srcId="{8BC92D2D-8D57-4F51-9B1F-B32DEC7C0F7D}" destId="{BA1D1022-A41C-477B-AF48-8D84D6EA5147}" srcOrd="0" destOrd="0" presId="urn:microsoft.com/office/officeart/2005/8/layout/list1"/>
    <dgm:cxn modelId="{89A09BF3-7F90-4C95-AFBA-BAF481842468}" type="presOf" srcId="{8168A62F-1D77-4111-A7F2-0C3C735ABFDC}" destId="{196EF3C2-119F-4773-B2B8-6A26C446C7BC}" srcOrd="0" destOrd="0" presId="urn:microsoft.com/office/officeart/2005/8/layout/list1"/>
    <dgm:cxn modelId="{D8CC10C2-E5FA-4FCE-B943-03424A3C0CA9}" type="presParOf" srcId="{BA1D1022-A41C-477B-AF48-8D84D6EA5147}" destId="{2E843F2A-E54B-4C19-A869-8594A07C0AB6}" srcOrd="0" destOrd="0" presId="urn:microsoft.com/office/officeart/2005/8/layout/list1"/>
    <dgm:cxn modelId="{DB53C5F8-D4E9-489F-8DC4-34C7067233B0}" type="presParOf" srcId="{2E843F2A-E54B-4C19-A869-8594A07C0AB6}" destId="{196EF3C2-119F-4773-B2B8-6A26C446C7BC}" srcOrd="0" destOrd="0" presId="urn:microsoft.com/office/officeart/2005/8/layout/list1"/>
    <dgm:cxn modelId="{AC16C8B8-8DB4-4635-BAB1-BE0925E58213}" type="presParOf" srcId="{2E843F2A-E54B-4C19-A869-8594A07C0AB6}" destId="{7408CB87-6A51-4ED5-9096-70F0F5CE4352}" srcOrd="1" destOrd="0" presId="urn:microsoft.com/office/officeart/2005/8/layout/list1"/>
    <dgm:cxn modelId="{7CE7DABA-BA8D-480E-8E94-BAE8E7ED2ADF}" type="presParOf" srcId="{BA1D1022-A41C-477B-AF48-8D84D6EA5147}" destId="{36311DAD-E886-4195-BE4B-113C5D0566E3}" srcOrd="1" destOrd="0" presId="urn:microsoft.com/office/officeart/2005/8/layout/list1"/>
    <dgm:cxn modelId="{86B709D9-5499-4A43-90C9-720202F8705B}" type="presParOf" srcId="{BA1D1022-A41C-477B-AF48-8D84D6EA5147}" destId="{F5F23B50-271B-4F90-8A5E-E0CA2D70DFA8}" srcOrd="2" destOrd="0" presId="urn:microsoft.com/office/officeart/2005/8/layout/list1"/>
    <dgm:cxn modelId="{1720D4BD-49D1-40ED-AE2F-5F51A2B34F9E}" type="presParOf" srcId="{BA1D1022-A41C-477B-AF48-8D84D6EA5147}" destId="{C075F986-E540-45A0-ADF1-0662FE5E7444}" srcOrd="3" destOrd="0" presId="urn:microsoft.com/office/officeart/2005/8/layout/list1"/>
    <dgm:cxn modelId="{3B6722B6-4E82-4314-83C6-6E4B42E4A230}" type="presParOf" srcId="{BA1D1022-A41C-477B-AF48-8D84D6EA5147}" destId="{F85A06DD-AADC-4B73-8833-16C44EDB0226}" srcOrd="4" destOrd="0" presId="urn:microsoft.com/office/officeart/2005/8/layout/list1"/>
    <dgm:cxn modelId="{3EC946F2-5CDC-4411-8512-F85EF1F092BF}" type="presParOf" srcId="{F85A06DD-AADC-4B73-8833-16C44EDB0226}" destId="{BD046C87-0DA0-41F5-862B-42FA20B62B40}" srcOrd="0" destOrd="0" presId="urn:microsoft.com/office/officeart/2005/8/layout/list1"/>
    <dgm:cxn modelId="{889F5B53-DAF4-49F4-80D4-DFDEC4156DD3}" type="presParOf" srcId="{F85A06DD-AADC-4B73-8833-16C44EDB0226}" destId="{2D2AC9C8-EA94-4D61-948B-782686F30F7C}" srcOrd="1" destOrd="0" presId="urn:microsoft.com/office/officeart/2005/8/layout/list1"/>
    <dgm:cxn modelId="{057D18A6-3149-4FAE-BCEA-E3AC955C59EA}" type="presParOf" srcId="{BA1D1022-A41C-477B-AF48-8D84D6EA5147}" destId="{E8EAFDB6-4715-4937-86D1-B21CD3C67FF6}" srcOrd="5" destOrd="0" presId="urn:microsoft.com/office/officeart/2005/8/layout/list1"/>
    <dgm:cxn modelId="{A6FB7DAC-AAAE-4A86-83BA-B8713D20822B}" type="presParOf" srcId="{BA1D1022-A41C-477B-AF48-8D84D6EA5147}" destId="{CAB86D7E-2AE1-4E48-9B37-FC53FFDF65DC}" srcOrd="6" destOrd="0" presId="urn:microsoft.com/office/officeart/2005/8/layout/list1"/>
    <dgm:cxn modelId="{5DB04E0A-46BB-4440-A33B-B60A07537394}" type="presParOf" srcId="{BA1D1022-A41C-477B-AF48-8D84D6EA5147}" destId="{D503E93A-EB1A-45D0-9E40-B7F3DE3D8300}" srcOrd="7" destOrd="0" presId="urn:microsoft.com/office/officeart/2005/8/layout/list1"/>
    <dgm:cxn modelId="{FF137E67-ECD6-42FB-844C-347EBE5B8250}" type="presParOf" srcId="{BA1D1022-A41C-477B-AF48-8D84D6EA5147}" destId="{714DFAC7-C759-4CE4-BD14-E2DFFD6E9717}" srcOrd="8" destOrd="0" presId="urn:microsoft.com/office/officeart/2005/8/layout/list1"/>
    <dgm:cxn modelId="{0089AC38-5599-47FB-88ED-1C936B0044D8}" type="presParOf" srcId="{714DFAC7-C759-4CE4-BD14-E2DFFD6E9717}" destId="{00A76FF5-8C22-43C0-A5ED-11B1D677E69C}" srcOrd="0" destOrd="0" presId="urn:microsoft.com/office/officeart/2005/8/layout/list1"/>
    <dgm:cxn modelId="{201D38A4-49BF-498F-90CD-CACD1878FB0C}" type="presParOf" srcId="{714DFAC7-C759-4CE4-BD14-E2DFFD6E9717}" destId="{FA751C4F-BB98-408C-B8B8-1320A97B437E}" srcOrd="1" destOrd="0" presId="urn:microsoft.com/office/officeart/2005/8/layout/list1"/>
    <dgm:cxn modelId="{E24A345A-6DE9-43F2-A207-05360C6C2314}" type="presParOf" srcId="{BA1D1022-A41C-477B-AF48-8D84D6EA5147}" destId="{121403DC-01C6-40E5-889D-88F9930458D0}" srcOrd="9" destOrd="0" presId="urn:microsoft.com/office/officeart/2005/8/layout/list1"/>
    <dgm:cxn modelId="{CA8FE468-D741-46B4-9DDF-74A058BA50B4}" type="presParOf" srcId="{BA1D1022-A41C-477B-AF48-8D84D6EA5147}" destId="{91E0D09D-4529-4926-BA6B-E9281CB463BF}" srcOrd="10" destOrd="0" presId="urn:microsoft.com/office/officeart/2005/8/layout/list1"/>
    <dgm:cxn modelId="{0136BACF-2132-4893-A391-14DE80F9BFDB}" type="presParOf" srcId="{BA1D1022-A41C-477B-AF48-8D84D6EA5147}" destId="{9A041F4C-1FD9-489C-96FF-E5EE1CBBF59E}" srcOrd="11" destOrd="0" presId="urn:microsoft.com/office/officeart/2005/8/layout/list1"/>
    <dgm:cxn modelId="{8CCC71B8-787A-47D4-B058-ED1CBA0AFCC5}" type="presParOf" srcId="{BA1D1022-A41C-477B-AF48-8D84D6EA5147}" destId="{94E04F70-FD3C-4C9B-9810-EF0B1E95251E}" srcOrd="12" destOrd="0" presId="urn:microsoft.com/office/officeart/2005/8/layout/list1"/>
    <dgm:cxn modelId="{50AE40A8-2B7C-4225-ADA7-E771553C8A5B}" type="presParOf" srcId="{94E04F70-FD3C-4C9B-9810-EF0B1E95251E}" destId="{773367F5-9F9F-4539-9C65-B671C490A70E}" srcOrd="0" destOrd="0" presId="urn:microsoft.com/office/officeart/2005/8/layout/list1"/>
    <dgm:cxn modelId="{3E2A02D7-8715-442D-ABCC-F0745C4CDF8C}" type="presParOf" srcId="{94E04F70-FD3C-4C9B-9810-EF0B1E95251E}" destId="{D8EEC54B-491F-44CB-82A3-020C4872170C}" srcOrd="1" destOrd="0" presId="urn:microsoft.com/office/officeart/2005/8/layout/list1"/>
    <dgm:cxn modelId="{7790D935-7576-4633-9AA6-322F846F4277}" type="presParOf" srcId="{BA1D1022-A41C-477B-AF48-8D84D6EA5147}" destId="{32238F3B-9472-402F-8601-D920A5E71F59}" srcOrd="13" destOrd="0" presId="urn:microsoft.com/office/officeart/2005/8/layout/list1"/>
    <dgm:cxn modelId="{4BF35961-48AE-4297-86C7-3DCB3189B63D}" type="presParOf" srcId="{BA1D1022-A41C-477B-AF48-8D84D6EA5147}" destId="{A1D6424B-EF28-4700-9988-C73D066F7842}"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133EFD-9069-4EE1-AC03-326BA40AA008}" type="doc">
      <dgm:prSet loTypeId="urn:microsoft.com/office/officeart/2005/8/layout/hChevron3" loCatId="process" qsTypeId="urn:microsoft.com/office/officeart/2005/8/quickstyle/simple1" qsCatId="simple" csTypeId="urn:microsoft.com/office/officeart/2005/8/colors/colorful2" csCatId="colorful" phldr="1"/>
      <dgm:spPr/>
    </dgm:pt>
    <dgm:pt modelId="{009B963E-8DA3-420F-B859-3ADB6DC2B3E7}">
      <dgm:prSet phldrT="[Text]" custT="1"/>
      <dgm:spPr/>
      <dgm:t>
        <a:bodyPr/>
        <a:lstStyle/>
        <a:p>
          <a:r>
            <a:rPr lang="en-IN" sz="1400" dirty="0"/>
            <a:t>Brief from Client</a:t>
          </a:r>
        </a:p>
      </dgm:t>
    </dgm:pt>
    <dgm:pt modelId="{6A4D5CC8-7C5F-4BE0-A673-3D3BF327E3B2}" type="parTrans" cxnId="{4C78306F-E152-4DB9-B762-EC91CFC46CAF}">
      <dgm:prSet/>
      <dgm:spPr/>
      <dgm:t>
        <a:bodyPr/>
        <a:lstStyle/>
        <a:p>
          <a:endParaRPr lang="en-IN" sz="1400"/>
        </a:p>
      </dgm:t>
    </dgm:pt>
    <dgm:pt modelId="{E85A2BD5-4E58-4A6A-8F80-6AF363B2712A}" type="sibTrans" cxnId="{4C78306F-E152-4DB9-B762-EC91CFC46CAF}">
      <dgm:prSet/>
      <dgm:spPr/>
      <dgm:t>
        <a:bodyPr/>
        <a:lstStyle/>
        <a:p>
          <a:endParaRPr lang="en-IN" sz="1400"/>
        </a:p>
      </dgm:t>
    </dgm:pt>
    <dgm:pt modelId="{1EFC5682-AD74-42E9-95F1-D66C64303885}">
      <dgm:prSet phldrT="[Text]" custT="1"/>
      <dgm:spPr/>
      <dgm:t>
        <a:bodyPr/>
        <a:lstStyle/>
        <a:p>
          <a:r>
            <a:rPr lang="en-IN" sz="1400" dirty="0"/>
            <a:t>Survey</a:t>
          </a:r>
        </a:p>
      </dgm:t>
    </dgm:pt>
    <dgm:pt modelId="{069D714C-9425-43E7-A6E8-53FA67D85604}" type="parTrans" cxnId="{506D8103-186C-4C55-B155-119E6EA5C49D}">
      <dgm:prSet/>
      <dgm:spPr/>
      <dgm:t>
        <a:bodyPr/>
        <a:lstStyle/>
        <a:p>
          <a:endParaRPr lang="en-IN" sz="1400"/>
        </a:p>
      </dgm:t>
    </dgm:pt>
    <dgm:pt modelId="{ACF90CAA-D447-48E9-9A40-EF4702E6CA90}" type="sibTrans" cxnId="{506D8103-186C-4C55-B155-119E6EA5C49D}">
      <dgm:prSet/>
      <dgm:spPr/>
      <dgm:t>
        <a:bodyPr/>
        <a:lstStyle/>
        <a:p>
          <a:endParaRPr lang="en-IN" sz="1400"/>
        </a:p>
      </dgm:t>
    </dgm:pt>
    <dgm:pt modelId="{41FE0C37-177B-432B-8556-B5E4F37FC96A}">
      <dgm:prSet phldrT="[Text]" custT="1"/>
      <dgm:spPr/>
      <dgm:t>
        <a:bodyPr/>
        <a:lstStyle/>
        <a:p>
          <a:r>
            <a:rPr lang="en-IN" sz="1400" dirty="0"/>
            <a:t>Research</a:t>
          </a:r>
        </a:p>
      </dgm:t>
    </dgm:pt>
    <dgm:pt modelId="{5078C4CD-00A3-423E-AA6E-386C82EBAA70}" type="parTrans" cxnId="{C13336E8-7F71-4DA9-92E6-18617315F7BA}">
      <dgm:prSet/>
      <dgm:spPr/>
      <dgm:t>
        <a:bodyPr/>
        <a:lstStyle/>
        <a:p>
          <a:endParaRPr lang="en-IN" sz="1400"/>
        </a:p>
      </dgm:t>
    </dgm:pt>
    <dgm:pt modelId="{956F8B21-27E3-4E7F-AA58-003B98AA4216}" type="sibTrans" cxnId="{C13336E8-7F71-4DA9-92E6-18617315F7BA}">
      <dgm:prSet/>
      <dgm:spPr/>
      <dgm:t>
        <a:bodyPr/>
        <a:lstStyle/>
        <a:p>
          <a:endParaRPr lang="en-IN" sz="1400"/>
        </a:p>
      </dgm:t>
    </dgm:pt>
    <dgm:pt modelId="{B9E1AC19-0AD0-4237-95DD-CE5EFC4FC204}">
      <dgm:prSet phldrT="[Text]" custT="1"/>
      <dgm:spPr/>
      <dgm:t>
        <a:bodyPr/>
        <a:lstStyle/>
        <a:p>
          <a:r>
            <a:rPr lang="en-IN" sz="1400" dirty="0"/>
            <a:t>Mood Board</a:t>
          </a:r>
        </a:p>
      </dgm:t>
    </dgm:pt>
    <dgm:pt modelId="{DFC198CE-1234-4BFF-B690-2677E1CAFBBA}" type="parTrans" cxnId="{B7FD96DE-F3B7-4B70-B0C9-945F324748DC}">
      <dgm:prSet/>
      <dgm:spPr/>
      <dgm:t>
        <a:bodyPr/>
        <a:lstStyle/>
        <a:p>
          <a:endParaRPr lang="en-IN" sz="1400"/>
        </a:p>
      </dgm:t>
    </dgm:pt>
    <dgm:pt modelId="{C31841FB-597E-4795-9D57-77B2888BF0FA}" type="sibTrans" cxnId="{B7FD96DE-F3B7-4B70-B0C9-945F324748DC}">
      <dgm:prSet/>
      <dgm:spPr/>
      <dgm:t>
        <a:bodyPr/>
        <a:lstStyle/>
        <a:p>
          <a:endParaRPr lang="en-IN" sz="1400"/>
        </a:p>
      </dgm:t>
    </dgm:pt>
    <dgm:pt modelId="{7C247F59-A515-4D2D-B753-1554DBC4F1F4}">
      <dgm:prSet phldrT="[Text]" custT="1"/>
      <dgm:spPr/>
      <dgm:t>
        <a:bodyPr/>
        <a:lstStyle/>
        <a:p>
          <a:r>
            <a:rPr lang="en-IN" sz="1400" dirty="0"/>
            <a:t>Space Plan</a:t>
          </a:r>
        </a:p>
      </dgm:t>
    </dgm:pt>
    <dgm:pt modelId="{F42F6656-4BA7-4D8A-B4B6-1C1E80EB48E6}" type="parTrans" cxnId="{AE4E8A22-B2AC-4355-A766-17BCA95A4F2A}">
      <dgm:prSet/>
      <dgm:spPr/>
      <dgm:t>
        <a:bodyPr/>
        <a:lstStyle/>
        <a:p>
          <a:endParaRPr lang="en-IN" sz="1400"/>
        </a:p>
      </dgm:t>
    </dgm:pt>
    <dgm:pt modelId="{9A9B5F99-7EAD-4E98-96D6-482D507FCA2C}" type="sibTrans" cxnId="{AE4E8A22-B2AC-4355-A766-17BCA95A4F2A}">
      <dgm:prSet/>
      <dgm:spPr/>
      <dgm:t>
        <a:bodyPr/>
        <a:lstStyle/>
        <a:p>
          <a:endParaRPr lang="en-IN" sz="1400"/>
        </a:p>
      </dgm:t>
    </dgm:pt>
    <dgm:pt modelId="{33671E5E-9476-4CA7-A980-F2DD904E8C4A}">
      <dgm:prSet phldrT="[Text]" custT="1"/>
      <dgm:spPr/>
      <dgm:t>
        <a:bodyPr/>
        <a:lstStyle/>
        <a:p>
          <a:r>
            <a:rPr lang="en-IN" sz="1400" dirty="0"/>
            <a:t>3D Design</a:t>
          </a:r>
        </a:p>
      </dgm:t>
    </dgm:pt>
    <dgm:pt modelId="{123E8854-2A42-4E95-98F7-9A109C4EADD5}" type="parTrans" cxnId="{93299B98-F989-49D6-8E11-9FB16BAFC0E7}">
      <dgm:prSet/>
      <dgm:spPr/>
      <dgm:t>
        <a:bodyPr/>
        <a:lstStyle/>
        <a:p>
          <a:endParaRPr lang="en-IN" sz="1400"/>
        </a:p>
      </dgm:t>
    </dgm:pt>
    <dgm:pt modelId="{82444E92-000B-4762-8718-FD19B2FB5B72}" type="sibTrans" cxnId="{93299B98-F989-49D6-8E11-9FB16BAFC0E7}">
      <dgm:prSet/>
      <dgm:spPr/>
      <dgm:t>
        <a:bodyPr/>
        <a:lstStyle/>
        <a:p>
          <a:endParaRPr lang="en-IN" sz="1400"/>
        </a:p>
      </dgm:t>
    </dgm:pt>
    <dgm:pt modelId="{C10BCDD2-A835-4240-8FD1-0893C7C55B50}">
      <dgm:prSet phldrT="[Text]" custT="1"/>
      <dgm:spPr/>
      <dgm:t>
        <a:bodyPr/>
        <a:lstStyle/>
        <a:p>
          <a:r>
            <a:rPr lang="en-IN" sz="1400" dirty="0"/>
            <a:t>Fitting Fixtures &amp; Furniture </a:t>
          </a:r>
        </a:p>
      </dgm:t>
    </dgm:pt>
    <dgm:pt modelId="{EF5243E3-F2C8-430F-827F-38EAFA85A68D}" type="parTrans" cxnId="{678459D4-6779-473E-ACA4-CD08E43F6618}">
      <dgm:prSet/>
      <dgm:spPr/>
      <dgm:t>
        <a:bodyPr/>
        <a:lstStyle/>
        <a:p>
          <a:endParaRPr lang="en-IN" sz="1400"/>
        </a:p>
      </dgm:t>
    </dgm:pt>
    <dgm:pt modelId="{F23CAAF1-90AA-4BB6-A80F-7689B22DF047}" type="sibTrans" cxnId="{678459D4-6779-473E-ACA4-CD08E43F6618}">
      <dgm:prSet/>
      <dgm:spPr/>
      <dgm:t>
        <a:bodyPr/>
        <a:lstStyle/>
        <a:p>
          <a:endParaRPr lang="en-IN" sz="1400"/>
        </a:p>
      </dgm:t>
    </dgm:pt>
    <dgm:pt modelId="{774E527A-08E8-40A8-9A72-770E4D7D10FA}">
      <dgm:prSet phldrT="[Text]" custT="1"/>
      <dgm:spPr/>
      <dgm:t>
        <a:bodyPr/>
        <a:lstStyle/>
        <a:p>
          <a:r>
            <a:rPr lang="en-IN" sz="1400" dirty="0"/>
            <a:t>Accessories </a:t>
          </a:r>
        </a:p>
      </dgm:t>
    </dgm:pt>
    <dgm:pt modelId="{2AF362BC-2717-4EDD-B4E9-90C901C1F87E}" type="parTrans" cxnId="{DD6E3CEB-6E3D-45A9-BE9D-541F0AB85D13}">
      <dgm:prSet/>
      <dgm:spPr/>
      <dgm:t>
        <a:bodyPr/>
        <a:lstStyle/>
        <a:p>
          <a:endParaRPr lang="en-IN" sz="1400"/>
        </a:p>
      </dgm:t>
    </dgm:pt>
    <dgm:pt modelId="{034F88D4-BF41-4997-8D67-ACEF150F1D4E}" type="sibTrans" cxnId="{DD6E3CEB-6E3D-45A9-BE9D-541F0AB85D13}">
      <dgm:prSet/>
      <dgm:spPr/>
      <dgm:t>
        <a:bodyPr/>
        <a:lstStyle/>
        <a:p>
          <a:endParaRPr lang="en-IN" sz="1400"/>
        </a:p>
      </dgm:t>
    </dgm:pt>
    <dgm:pt modelId="{5A01391A-9D6F-463F-848D-1C831B04B72B}">
      <dgm:prSet phldrT="[Text]" custT="1"/>
      <dgm:spPr/>
      <dgm:t>
        <a:bodyPr/>
        <a:lstStyle/>
        <a:p>
          <a:r>
            <a:rPr lang="en-IN" sz="1400" dirty="0"/>
            <a:t>Hand over</a:t>
          </a:r>
        </a:p>
      </dgm:t>
    </dgm:pt>
    <dgm:pt modelId="{9F1DFD27-F413-4C39-B1EC-A31BCE889991}" type="parTrans" cxnId="{72678E47-B0B1-4EFB-80B8-0F932461C63C}">
      <dgm:prSet/>
      <dgm:spPr/>
      <dgm:t>
        <a:bodyPr/>
        <a:lstStyle/>
        <a:p>
          <a:endParaRPr lang="en-IN" sz="1400"/>
        </a:p>
      </dgm:t>
    </dgm:pt>
    <dgm:pt modelId="{3DED6034-194C-4748-ABC9-F01D73D6457E}" type="sibTrans" cxnId="{72678E47-B0B1-4EFB-80B8-0F932461C63C}">
      <dgm:prSet/>
      <dgm:spPr/>
      <dgm:t>
        <a:bodyPr/>
        <a:lstStyle/>
        <a:p>
          <a:endParaRPr lang="en-IN" sz="1400"/>
        </a:p>
      </dgm:t>
    </dgm:pt>
    <dgm:pt modelId="{E653F6A3-ACB6-4FD7-9389-073B86AFE465}" type="pres">
      <dgm:prSet presAssocID="{A5133EFD-9069-4EE1-AC03-326BA40AA008}" presName="Name0" presStyleCnt="0">
        <dgm:presLayoutVars>
          <dgm:dir/>
          <dgm:resizeHandles val="exact"/>
        </dgm:presLayoutVars>
      </dgm:prSet>
      <dgm:spPr/>
    </dgm:pt>
    <dgm:pt modelId="{15E23B24-5C7A-46F9-A1FA-0DD8CC81D2B5}" type="pres">
      <dgm:prSet presAssocID="{009B963E-8DA3-420F-B859-3ADB6DC2B3E7}" presName="parTxOnly" presStyleLbl="node1" presStyleIdx="0" presStyleCnt="9">
        <dgm:presLayoutVars>
          <dgm:bulletEnabled val="1"/>
        </dgm:presLayoutVars>
      </dgm:prSet>
      <dgm:spPr/>
    </dgm:pt>
    <dgm:pt modelId="{63DD1C6D-DE3D-40B3-B5BB-3F5C1B177CBA}" type="pres">
      <dgm:prSet presAssocID="{E85A2BD5-4E58-4A6A-8F80-6AF363B2712A}" presName="parSpace" presStyleCnt="0"/>
      <dgm:spPr/>
    </dgm:pt>
    <dgm:pt modelId="{B31A4BD8-6F7F-420B-9A23-477122D0A339}" type="pres">
      <dgm:prSet presAssocID="{1EFC5682-AD74-42E9-95F1-D66C64303885}" presName="parTxOnly" presStyleLbl="node1" presStyleIdx="1" presStyleCnt="9">
        <dgm:presLayoutVars>
          <dgm:bulletEnabled val="1"/>
        </dgm:presLayoutVars>
      </dgm:prSet>
      <dgm:spPr/>
    </dgm:pt>
    <dgm:pt modelId="{9947035B-CAC1-4380-B6CC-B40476B60C14}" type="pres">
      <dgm:prSet presAssocID="{ACF90CAA-D447-48E9-9A40-EF4702E6CA90}" presName="parSpace" presStyleCnt="0"/>
      <dgm:spPr/>
    </dgm:pt>
    <dgm:pt modelId="{69143958-1ED0-4A86-BED9-DC42EEADD4A4}" type="pres">
      <dgm:prSet presAssocID="{41FE0C37-177B-432B-8556-B5E4F37FC96A}" presName="parTxOnly" presStyleLbl="node1" presStyleIdx="2" presStyleCnt="9">
        <dgm:presLayoutVars>
          <dgm:bulletEnabled val="1"/>
        </dgm:presLayoutVars>
      </dgm:prSet>
      <dgm:spPr/>
    </dgm:pt>
    <dgm:pt modelId="{186F0AB8-1452-48DF-BAED-9080F8DCA86B}" type="pres">
      <dgm:prSet presAssocID="{956F8B21-27E3-4E7F-AA58-003B98AA4216}" presName="parSpace" presStyleCnt="0"/>
      <dgm:spPr/>
    </dgm:pt>
    <dgm:pt modelId="{12E27482-5E67-4E80-98F4-1070936A7DAA}" type="pres">
      <dgm:prSet presAssocID="{B9E1AC19-0AD0-4237-95DD-CE5EFC4FC204}" presName="parTxOnly" presStyleLbl="node1" presStyleIdx="3" presStyleCnt="9">
        <dgm:presLayoutVars>
          <dgm:bulletEnabled val="1"/>
        </dgm:presLayoutVars>
      </dgm:prSet>
      <dgm:spPr/>
    </dgm:pt>
    <dgm:pt modelId="{E37C2A52-D10F-4068-8911-5728B42C70AD}" type="pres">
      <dgm:prSet presAssocID="{C31841FB-597E-4795-9D57-77B2888BF0FA}" presName="parSpace" presStyleCnt="0"/>
      <dgm:spPr/>
    </dgm:pt>
    <dgm:pt modelId="{39B56726-656E-4279-BD3F-DAC4ADD2D981}" type="pres">
      <dgm:prSet presAssocID="{7C247F59-A515-4D2D-B753-1554DBC4F1F4}" presName="parTxOnly" presStyleLbl="node1" presStyleIdx="4" presStyleCnt="9">
        <dgm:presLayoutVars>
          <dgm:bulletEnabled val="1"/>
        </dgm:presLayoutVars>
      </dgm:prSet>
      <dgm:spPr/>
    </dgm:pt>
    <dgm:pt modelId="{50E71938-FADF-4B0E-ADDB-042C886D584E}" type="pres">
      <dgm:prSet presAssocID="{9A9B5F99-7EAD-4E98-96D6-482D507FCA2C}" presName="parSpace" presStyleCnt="0"/>
      <dgm:spPr/>
    </dgm:pt>
    <dgm:pt modelId="{EBAAABFD-A9E1-491A-9EC3-92567CEBB219}" type="pres">
      <dgm:prSet presAssocID="{33671E5E-9476-4CA7-A980-F2DD904E8C4A}" presName="parTxOnly" presStyleLbl="node1" presStyleIdx="5" presStyleCnt="9">
        <dgm:presLayoutVars>
          <dgm:bulletEnabled val="1"/>
        </dgm:presLayoutVars>
      </dgm:prSet>
      <dgm:spPr/>
    </dgm:pt>
    <dgm:pt modelId="{86A73199-6C80-4774-B8F6-DB97006168CB}" type="pres">
      <dgm:prSet presAssocID="{82444E92-000B-4762-8718-FD19B2FB5B72}" presName="parSpace" presStyleCnt="0"/>
      <dgm:spPr/>
    </dgm:pt>
    <dgm:pt modelId="{5D0BF3BF-89F9-4D0E-A549-A2C992A6E7E7}" type="pres">
      <dgm:prSet presAssocID="{C10BCDD2-A835-4240-8FD1-0893C7C55B50}" presName="parTxOnly" presStyleLbl="node1" presStyleIdx="6" presStyleCnt="9">
        <dgm:presLayoutVars>
          <dgm:bulletEnabled val="1"/>
        </dgm:presLayoutVars>
      </dgm:prSet>
      <dgm:spPr/>
    </dgm:pt>
    <dgm:pt modelId="{E0768597-8A45-43CD-A3C4-9016D1BC461D}" type="pres">
      <dgm:prSet presAssocID="{F23CAAF1-90AA-4BB6-A80F-7689B22DF047}" presName="parSpace" presStyleCnt="0"/>
      <dgm:spPr/>
    </dgm:pt>
    <dgm:pt modelId="{1BF730A6-6416-4802-A27E-7782FC4E11F2}" type="pres">
      <dgm:prSet presAssocID="{774E527A-08E8-40A8-9A72-770E4D7D10FA}" presName="parTxOnly" presStyleLbl="node1" presStyleIdx="7" presStyleCnt="9">
        <dgm:presLayoutVars>
          <dgm:bulletEnabled val="1"/>
        </dgm:presLayoutVars>
      </dgm:prSet>
      <dgm:spPr/>
    </dgm:pt>
    <dgm:pt modelId="{9112C9EB-DEFD-4838-8C3B-F200A792C602}" type="pres">
      <dgm:prSet presAssocID="{034F88D4-BF41-4997-8D67-ACEF150F1D4E}" presName="parSpace" presStyleCnt="0"/>
      <dgm:spPr/>
    </dgm:pt>
    <dgm:pt modelId="{C2F20D5A-BE28-48CD-B613-19D8D4BAF458}" type="pres">
      <dgm:prSet presAssocID="{5A01391A-9D6F-463F-848D-1C831B04B72B}" presName="parTxOnly" presStyleLbl="node1" presStyleIdx="8" presStyleCnt="9">
        <dgm:presLayoutVars>
          <dgm:bulletEnabled val="1"/>
        </dgm:presLayoutVars>
      </dgm:prSet>
      <dgm:spPr/>
    </dgm:pt>
  </dgm:ptLst>
  <dgm:cxnLst>
    <dgm:cxn modelId="{506D8103-186C-4C55-B155-119E6EA5C49D}" srcId="{A5133EFD-9069-4EE1-AC03-326BA40AA008}" destId="{1EFC5682-AD74-42E9-95F1-D66C64303885}" srcOrd="1" destOrd="0" parTransId="{069D714C-9425-43E7-A6E8-53FA67D85604}" sibTransId="{ACF90CAA-D447-48E9-9A40-EF4702E6CA90}"/>
    <dgm:cxn modelId="{AE4E8A22-B2AC-4355-A766-17BCA95A4F2A}" srcId="{A5133EFD-9069-4EE1-AC03-326BA40AA008}" destId="{7C247F59-A515-4D2D-B753-1554DBC4F1F4}" srcOrd="4" destOrd="0" parTransId="{F42F6656-4BA7-4D8A-B4B6-1C1E80EB48E6}" sibTransId="{9A9B5F99-7EAD-4E98-96D6-482D507FCA2C}"/>
    <dgm:cxn modelId="{82724043-1F66-4E2F-BBAF-21485CAD72CA}" type="presOf" srcId="{774E527A-08E8-40A8-9A72-770E4D7D10FA}" destId="{1BF730A6-6416-4802-A27E-7782FC4E11F2}" srcOrd="0" destOrd="0" presId="urn:microsoft.com/office/officeart/2005/8/layout/hChevron3"/>
    <dgm:cxn modelId="{8A331A47-45B2-45B4-8943-CDB03CD733DB}" type="presOf" srcId="{B9E1AC19-0AD0-4237-95DD-CE5EFC4FC204}" destId="{12E27482-5E67-4E80-98F4-1070936A7DAA}" srcOrd="0" destOrd="0" presId="urn:microsoft.com/office/officeart/2005/8/layout/hChevron3"/>
    <dgm:cxn modelId="{72678E47-B0B1-4EFB-80B8-0F932461C63C}" srcId="{A5133EFD-9069-4EE1-AC03-326BA40AA008}" destId="{5A01391A-9D6F-463F-848D-1C831B04B72B}" srcOrd="8" destOrd="0" parTransId="{9F1DFD27-F413-4C39-B1EC-A31BCE889991}" sibTransId="{3DED6034-194C-4748-ABC9-F01D73D6457E}"/>
    <dgm:cxn modelId="{4C78306F-E152-4DB9-B762-EC91CFC46CAF}" srcId="{A5133EFD-9069-4EE1-AC03-326BA40AA008}" destId="{009B963E-8DA3-420F-B859-3ADB6DC2B3E7}" srcOrd="0" destOrd="0" parTransId="{6A4D5CC8-7C5F-4BE0-A673-3D3BF327E3B2}" sibTransId="{E85A2BD5-4E58-4A6A-8F80-6AF363B2712A}"/>
    <dgm:cxn modelId="{C07E1A71-24EE-4654-9A98-E57D245F549E}" type="presOf" srcId="{A5133EFD-9069-4EE1-AC03-326BA40AA008}" destId="{E653F6A3-ACB6-4FD7-9389-073B86AFE465}" srcOrd="0" destOrd="0" presId="urn:microsoft.com/office/officeart/2005/8/layout/hChevron3"/>
    <dgm:cxn modelId="{5B76015A-D572-4C71-B0B2-D10B84D3CF8F}" type="presOf" srcId="{5A01391A-9D6F-463F-848D-1C831B04B72B}" destId="{C2F20D5A-BE28-48CD-B613-19D8D4BAF458}" srcOrd="0" destOrd="0" presId="urn:microsoft.com/office/officeart/2005/8/layout/hChevron3"/>
    <dgm:cxn modelId="{00C0BA7D-8B69-4F21-8B72-E7C2B1AFE890}" type="presOf" srcId="{C10BCDD2-A835-4240-8FD1-0893C7C55B50}" destId="{5D0BF3BF-89F9-4D0E-A549-A2C992A6E7E7}" srcOrd="0" destOrd="0" presId="urn:microsoft.com/office/officeart/2005/8/layout/hChevron3"/>
    <dgm:cxn modelId="{8CD5D784-5E4B-46FF-BA1D-0E79759792DA}" type="presOf" srcId="{009B963E-8DA3-420F-B859-3ADB6DC2B3E7}" destId="{15E23B24-5C7A-46F9-A1FA-0DD8CC81D2B5}" srcOrd="0" destOrd="0" presId="urn:microsoft.com/office/officeart/2005/8/layout/hChevron3"/>
    <dgm:cxn modelId="{93299B98-F989-49D6-8E11-9FB16BAFC0E7}" srcId="{A5133EFD-9069-4EE1-AC03-326BA40AA008}" destId="{33671E5E-9476-4CA7-A980-F2DD904E8C4A}" srcOrd="5" destOrd="0" parTransId="{123E8854-2A42-4E95-98F7-9A109C4EADD5}" sibTransId="{82444E92-000B-4762-8718-FD19B2FB5B72}"/>
    <dgm:cxn modelId="{9281BAA7-F0B9-4510-8D47-63ED57519B32}" type="presOf" srcId="{7C247F59-A515-4D2D-B753-1554DBC4F1F4}" destId="{39B56726-656E-4279-BD3F-DAC4ADD2D981}" srcOrd="0" destOrd="0" presId="urn:microsoft.com/office/officeart/2005/8/layout/hChevron3"/>
    <dgm:cxn modelId="{10D257CD-92F5-43C9-8C77-9761CD0AD36F}" type="presOf" srcId="{1EFC5682-AD74-42E9-95F1-D66C64303885}" destId="{B31A4BD8-6F7F-420B-9A23-477122D0A339}" srcOrd="0" destOrd="0" presId="urn:microsoft.com/office/officeart/2005/8/layout/hChevron3"/>
    <dgm:cxn modelId="{678459D4-6779-473E-ACA4-CD08E43F6618}" srcId="{A5133EFD-9069-4EE1-AC03-326BA40AA008}" destId="{C10BCDD2-A835-4240-8FD1-0893C7C55B50}" srcOrd="6" destOrd="0" parTransId="{EF5243E3-F2C8-430F-827F-38EAFA85A68D}" sibTransId="{F23CAAF1-90AA-4BB6-A80F-7689B22DF047}"/>
    <dgm:cxn modelId="{B7FD96DE-F3B7-4B70-B0C9-945F324748DC}" srcId="{A5133EFD-9069-4EE1-AC03-326BA40AA008}" destId="{B9E1AC19-0AD0-4237-95DD-CE5EFC4FC204}" srcOrd="3" destOrd="0" parTransId="{DFC198CE-1234-4BFF-B690-2677E1CAFBBA}" sibTransId="{C31841FB-597E-4795-9D57-77B2888BF0FA}"/>
    <dgm:cxn modelId="{82E664E1-E34B-4D90-B43B-FAAA49A84239}" type="presOf" srcId="{33671E5E-9476-4CA7-A980-F2DD904E8C4A}" destId="{EBAAABFD-A9E1-491A-9EC3-92567CEBB219}" srcOrd="0" destOrd="0" presId="urn:microsoft.com/office/officeart/2005/8/layout/hChevron3"/>
    <dgm:cxn modelId="{C13336E8-7F71-4DA9-92E6-18617315F7BA}" srcId="{A5133EFD-9069-4EE1-AC03-326BA40AA008}" destId="{41FE0C37-177B-432B-8556-B5E4F37FC96A}" srcOrd="2" destOrd="0" parTransId="{5078C4CD-00A3-423E-AA6E-386C82EBAA70}" sibTransId="{956F8B21-27E3-4E7F-AA58-003B98AA4216}"/>
    <dgm:cxn modelId="{DD6E3CEB-6E3D-45A9-BE9D-541F0AB85D13}" srcId="{A5133EFD-9069-4EE1-AC03-326BA40AA008}" destId="{774E527A-08E8-40A8-9A72-770E4D7D10FA}" srcOrd="7" destOrd="0" parTransId="{2AF362BC-2717-4EDD-B4E9-90C901C1F87E}" sibTransId="{034F88D4-BF41-4997-8D67-ACEF150F1D4E}"/>
    <dgm:cxn modelId="{46CA8AF8-95C4-4FBE-84A4-381F9B27040F}" type="presOf" srcId="{41FE0C37-177B-432B-8556-B5E4F37FC96A}" destId="{69143958-1ED0-4A86-BED9-DC42EEADD4A4}" srcOrd="0" destOrd="0" presId="urn:microsoft.com/office/officeart/2005/8/layout/hChevron3"/>
    <dgm:cxn modelId="{25D9F01C-69C5-49AA-8B33-47105981C494}" type="presParOf" srcId="{E653F6A3-ACB6-4FD7-9389-073B86AFE465}" destId="{15E23B24-5C7A-46F9-A1FA-0DD8CC81D2B5}" srcOrd="0" destOrd="0" presId="urn:microsoft.com/office/officeart/2005/8/layout/hChevron3"/>
    <dgm:cxn modelId="{7B7B122B-CFD4-4F12-8CFF-AFE27A69DBC5}" type="presParOf" srcId="{E653F6A3-ACB6-4FD7-9389-073B86AFE465}" destId="{63DD1C6D-DE3D-40B3-B5BB-3F5C1B177CBA}" srcOrd="1" destOrd="0" presId="urn:microsoft.com/office/officeart/2005/8/layout/hChevron3"/>
    <dgm:cxn modelId="{79071305-C3D6-4474-A9F2-B69686B446E7}" type="presParOf" srcId="{E653F6A3-ACB6-4FD7-9389-073B86AFE465}" destId="{B31A4BD8-6F7F-420B-9A23-477122D0A339}" srcOrd="2" destOrd="0" presId="urn:microsoft.com/office/officeart/2005/8/layout/hChevron3"/>
    <dgm:cxn modelId="{4BCD0463-F538-4246-AEB0-F8015D28FEDA}" type="presParOf" srcId="{E653F6A3-ACB6-4FD7-9389-073B86AFE465}" destId="{9947035B-CAC1-4380-B6CC-B40476B60C14}" srcOrd="3" destOrd="0" presId="urn:microsoft.com/office/officeart/2005/8/layout/hChevron3"/>
    <dgm:cxn modelId="{77703BC2-2872-4876-81F1-73DFB399B56F}" type="presParOf" srcId="{E653F6A3-ACB6-4FD7-9389-073B86AFE465}" destId="{69143958-1ED0-4A86-BED9-DC42EEADD4A4}" srcOrd="4" destOrd="0" presId="urn:microsoft.com/office/officeart/2005/8/layout/hChevron3"/>
    <dgm:cxn modelId="{50C44C46-C621-4DF2-81B6-79C07729EDC7}" type="presParOf" srcId="{E653F6A3-ACB6-4FD7-9389-073B86AFE465}" destId="{186F0AB8-1452-48DF-BAED-9080F8DCA86B}" srcOrd="5" destOrd="0" presId="urn:microsoft.com/office/officeart/2005/8/layout/hChevron3"/>
    <dgm:cxn modelId="{B968AD0E-06C5-4FC5-BC83-8B6B3697561D}" type="presParOf" srcId="{E653F6A3-ACB6-4FD7-9389-073B86AFE465}" destId="{12E27482-5E67-4E80-98F4-1070936A7DAA}" srcOrd="6" destOrd="0" presId="urn:microsoft.com/office/officeart/2005/8/layout/hChevron3"/>
    <dgm:cxn modelId="{7E2954D0-F8BB-4346-B53B-561C5B393BCC}" type="presParOf" srcId="{E653F6A3-ACB6-4FD7-9389-073B86AFE465}" destId="{E37C2A52-D10F-4068-8911-5728B42C70AD}" srcOrd="7" destOrd="0" presId="urn:microsoft.com/office/officeart/2005/8/layout/hChevron3"/>
    <dgm:cxn modelId="{6239C2F3-CE94-4F9E-BC00-3C474D9CC45E}" type="presParOf" srcId="{E653F6A3-ACB6-4FD7-9389-073B86AFE465}" destId="{39B56726-656E-4279-BD3F-DAC4ADD2D981}" srcOrd="8" destOrd="0" presId="urn:microsoft.com/office/officeart/2005/8/layout/hChevron3"/>
    <dgm:cxn modelId="{6129DA0A-8517-4F56-A515-6F0D56562881}" type="presParOf" srcId="{E653F6A3-ACB6-4FD7-9389-073B86AFE465}" destId="{50E71938-FADF-4B0E-ADDB-042C886D584E}" srcOrd="9" destOrd="0" presId="urn:microsoft.com/office/officeart/2005/8/layout/hChevron3"/>
    <dgm:cxn modelId="{885627A0-66F4-4402-AEC1-D8E9E0700D97}" type="presParOf" srcId="{E653F6A3-ACB6-4FD7-9389-073B86AFE465}" destId="{EBAAABFD-A9E1-491A-9EC3-92567CEBB219}" srcOrd="10" destOrd="0" presId="urn:microsoft.com/office/officeart/2005/8/layout/hChevron3"/>
    <dgm:cxn modelId="{5B9F111A-8671-42A2-97B5-AEE86C0763D2}" type="presParOf" srcId="{E653F6A3-ACB6-4FD7-9389-073B86AFE465}" destId="{86A73199-6C80-4774-B8F6-DB97006168CB}" srcOrd="11" destOrd="0" presId="urn:microsoft.com/office/officeart/2005/8/layout/hChevron3"/>
    <dgm:cxn modelId="{4D10C23B-6C29-450B-A4A6-51DB1388B37F}" type="presParOf" srcId="{E653F6A3-ACB6-4FD7-9389-073B86AFE465}" destId="{5D0BF3BF-89F9-4D0E-A549-A2C992A6E7E7}" srcOrd="12" destOrd="0" presId="urn:microsoft.com/office/officeart/2005/8/layout/hChevron3"/>
    <dgm:cxn modelId="{4B9E634C-B9D2-40D9-8640-2FC0B1FCD812}" type="presParOf" srcId="{E653F6A3-ACB6-4FD7-9389-073B86AFE465}" destId="{E0768597-8A45-43CD-A3C4-9016D1BC461D}" srcOrd="13" destOrd="0" presId="urn:microsoft.com/office/officeart/2005/8/layout/hChevron3"/>
    <dgm:cxn modelId="{CE7C3E64-3D56-4495-B0B8-4D13E1F82596}" type="presParOf" srcId="{E653F6A3-ACB6-4FD7-9389-073B86AFE465}" destId="{1BF730A6-6416-4802-A27E-7782FC4E11F2}" srcOrd="14" destOrd="0" presId="urn:microsoft.com/office/officeart/2005/8/layout/hChevron3"/>
    <dgm:cxn modelId="{906C2C88-22C7-46FD-B207-7721E926C0B5}" type="presParOf" srcId="{E653F6A3-ACB6-4FD7-9389-073B86AFE465}" destId="{9112C9EB-DEFD-4838-8C3B-F200A792C602}" srcOrd="15" destOrd="0" presId="urn:microsoft.com/office/officeart/2005/8/layout/hChevron3"/>
    <dgm:cxn modelId="{BA8870FF-202D-4F3C-BFBF-58EA15C6556F}" type="presParOf" srcId="{E653F6A3-ACB6-4FD7-9389-073B86AFE465}" destId="{C2F20D5A-BE28-48CD-B613-19D8D4BAF458}" srcOrd="1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23B50-271B-4F90-8A5E-E0CA2D70DFA8}">
      <dsp:nvSpPr>
        <dsp:cNvPr id="0" name=""/>
        <dsp:cNvSpPr/>
      </dsp:nvSpPr>
      <dsp:spPr>
        <a:xfrm>
          <a:off x="0" y="511533"/>
          <a:ext cx="6192686"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08CB87-6A51-4ED5-9096-70F0F5CE4352}">
      <dsp:nvSpPr>
        <dsp:cNvPr id="0" name=""/>
        <dsp:cNvSpPr/>
      </dsp:nvSpPr>
      <dsp:spPr>
        <a:xfrm>
          <a:off x="320285" y="62206"/>
          <a:ext cx="4334880" cy="885600"/>
        </a:xfrm>
        <a:prstGeom prst="roundRect">
          <a:avLst/>
        </a:prstGeom>
        <a:solidFill>
          <a:srgbClr val="448697"/>
        </a:solidFill>
        <a:ln w="12700" cap="flat" cmpd="sng" algn="ctr">
          <a:solidFill>
            <a:srgbClr val="B38D3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Bahnschrift Light SemiCondensed" panose="020B0502040204020203" pitchFamily="34" charset="0"/>
            </a:rPr>
            <a:t>Interior</a:t>
          </a:r>
          <a:r>
            <a:rPr lang="en-IN" sz="2400" kern="1200" dirty="0"/>
            <a:t> Design Consultancy</a:t>
          </a:r>
        </a:p>
      </dsp:txBody>
      <dsp:txXfrm>
        <a:off x="363516" y="105437"/>
        <a:ext cx="4248418" cy="799138"/>
      </dsp:txXfrm>
    </dsp:sp>
    <dsp:sp modelId="{CAB86D7E-2AE1-4E48-9B37-FC53FFDF65DC}">
      <dsp:nvSpPr>
        <dsp:cNvPr id="0" name=""/>
        <dsp:cNvSpPr/>
      </dsp:nvSpPr>
      <dsp:spPr>
        <a:xfrm>
          <a:off x="0" y="1872333"/>
          <a:ext cx="6192686"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2AC9C8-EA94-4D61-948B-782686F30F7C}">
      <dsp:nvSpPr>
        <dsp:cNvPr id="0" name=""/>
        <dsp:cNvSpPr/>
      </dsp:nvSpPr>
      <dsp:spPr>
        <a:xfrm>
          <a:off x="309634" y="1429533"/>
          <a:ext cx="4334880" cy="885600"/>
        </a:xfrm>
        <a:prstGeom prst="roundRect">
          <a:avLst/>
        </a:prstGeom>
        <a:solidFill>
          <a:srgbClr val="448697"/>
        </a:solidFill>
        <a:ln w="12700" cap="flat" cmpd="sng" algn="ctr">
          <a:solidFill>
            <a:srgbClr val="B38D3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Bahnschrift Light SemiCondensed" panose="020B0502040204020203" pitchFamily="34" charset="0"/>
            </a:rPr>
            <a:t> Turnkey Execution</a:t>
          </a:r>
        </a:p>
      </dsp:txBody>
      <dsp:txXfrm>
        <a:off x="352865" y="1472764"/>
        <a:ext cx="4248418" cy="799138"/>
      </dsp:txXfrm>
    </dsp:sp>
    <dsp:sp modelId="{91E0D09D-4529-4926-BA6B-E9281CB463BF}">
      <dsp:nvSpPr>
        <dsp:cNvPr id="0" name=""/>
        <dsp:cNvSpPr/>
      </dsp:nvSpPr>
      <dsp:spPr>
        <a:xfrm>
          <a:off x="0" y="3233133"/>
          <a:ext cx="6192686"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751C4F-BB98-408C-B8B8-1320A97B437E}">
      <dsp:nvSpPr>
        <dsp:cNvPr id="0" name=""/>
        <dsp:cNvSpPr/>
      </dsp:nvSpPr>
      <dsp:spPr>
        <a:xfrm>
          <a:off x="309634" y="2790333"/>
          <a:ext cx="4334880" cy="885600"/>
        </a:xfrm>
        <a:prstGeom prst="roundRect">
          <a:avLst/>
        </a:prstGeom>
        <a:solidFill>
          <a:srgbClr val="448697"/>
        </a:solidFill>
        <a:ln w="12700" cap="flat" cmpd="sng" algn="ctr">
          <a:solidFill>
            <a:srgbClr val="B38D3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Bahnschrift Light SemiCondensed" panose="020B0502040204020203" pitchFamily="34" charset="0"/>
            </a:rPr>
            <a:t>3 D views presentation</a:t>
          </a:r>
        </a:p>
      </dsp:txBody>
      <dsp:txXfrm>
        <a:off x="352865" y="2833564"/>
        <a:ext cx="4248418" cy="799138"/>
      </dsp:txXfrm>
    </dsp:sp>
    <dsp:sp modelId="{A1D6424B-EF28-4700-9988-C73D066F7842}">
      <dsp:nvSpPr>
        <dsp:cNvPr id="0" name=""/>
        <dsp:cNvSpPr/>
      </dsp:nvSpPr>
      <dsp:spPr>
        <a:xfrm>
          <a:off x="0" y="4593933"/>
          <a:ext cx="6192686" cy="756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EC54B-491F-44CB-82A3-020C4872170C}">
      <dsp:nvSpPr>
        <dsp:cNvPr id="0" name=""/>
        <dsp:cNvSpPr/>
      </dsp:nvSpPr>
      <dsp:spPr>
        <a:xfrm>
          <a:off x="309634" y="4151133"/>
          <a:ext cx="4334880" cy="885600"/>
        </a:xfrm>
        <a:prstGeom prst="roundRect">
          <a:avLst/>
        </a:prstGeom>
        <a:solidFill>
          <a:srgbClr val="448697"/>
        </a:solidFill>
        <a:ln w="12700" cap="flat" cmpd="sng" algn="ctr">
          <a:solidFill>
            <a:srgbClr val="B38D3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marL="0" lvl="0" indent="0" algn="l" defTabSz="1066800">
            <a:lnSpc>
              <a:spcPct val="90000"/>
            </a:lnSpc>
            <a:spcBef>
              <a:spcPct val="0"/>
            </a:spcBef>
            <a:spcAft>
              <a:spcPct val="35000"/>
            </a:spcAft>
            <a:buNone/>
          </a:pPr>
          <a:r>
            <a:rPr lang="en-IN" sz="2400" kern="1200" dirty="0">
              <a:latin typeface="Bahnschrift Light SemiCondensed" panose="020B0502040204020203" pitchFamily="34" charset="0"/>
            </a:rPr>
            <a:t>Art Wall</a:t>
          </a:r>
        </a:p>
      </dsp:txBody>
      <dsp:txXfrm>
        <a:off x="352865" y="4194364"/>
        <a:ext cx="4248418"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23B24-5C7A-46F9-A1FA-0DD8CC81D2B5}">
      <dsp:nvSpPr>
        <dsp:cNvPr id="0" name=""/>
        <dsp:cNvSpPr/>
      </dsp:nvSpPr>
      <dsp:spPr>
        <a:xfrm>
          <a:off x="5250" y="515802"/>
          <a:ext cx="1528036" cy="61121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Brief from Client</a:t>
          </a:r>
        </a:p>
      </dsp:txBody>
      <dsp:txXfrm>
        <a:off x="5250" y="515802"/>
        <a:ext cx="1375233" cy="611214"/>
      </dsp:txXfrm>
    </dsp:sp>
    <dsp:sp modelId="{B31A4BD8-6F7F-420B-9A23-477122D0A339}">
      <dsp:nvSpPr>
        <dsp:cNvPr id="0" name=""/>
        <dsp:cNvSpPr/>
      </dsp:nvSpPr>
      <dsp:spPr>
        <a:xfrm>
          <a:off x="1227679" y="515802"/>
          <a:ext cx="1528036" cy="611214"/>
        </a:xfrm>
        <a:prstGeom prst="chevron">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Survey</a:t>
          </a:r>
        </a:p>
      </dsp:txBody>
      <dsp:txXfrm>
        <a:off x="1533286" y="515802"/>
        <a:ext cx="916822" cy="611214"/>
      </dsp:txXfrm>
    </dsp:sp>
    <dsp:sp modelId="{69143958-1ED0-4A86-BED9-DC42EEADD4A4}">
      <dsp:nvSpPr>
        <dsp:cNvPr id="0" name=""/>
        <dsp:cNvSpPr/>
      </dsp:nvSpPr>
      <dsp:spPr>
        <a:xfrm>
          <a:off x="2450108" y="515802"/>
          <a:ext cx="1528036" cy="611214"/>
        </a:xfrm>
        <a:prstGeom prst="chevron">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Research</a:t>
          </a:r>
        </a:p>
      </dsp:txBody>
      <dsp:txXfrm>
        <a:off x="2755715" y="515802"/>
        <a:ext cx="916822" cy="611214"/>
      </dsp:txXfrm>
    </dsp:sp>
    <dsp:sp modelId="{12E27482-5E67-4E80-98F4-1070936A7DAA}">
      <dsp:nvSpPr>
        <dsp:cNvPr id="0" name=""/>
        <dsp:cNvSpPr/>
      </dsp:nvSpPr>
      <dsp:spPr>
        <a:xfrm>
          <a:off x="3672537" y="515802"/>
          <a:ext cx="1528036" cy="611214"/>
        </a:xfrm>
        <a:prstGeom prst="chevron">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Mood Board</a:t>
          </a:r>
        </a:p>
      </dsp:txBody>
      <dsp:txXfrm>
        <a:off x="3978144" y="515802"/>
        <a:ext cx="916822" cy="611214"/>
      </dsp:txXfrm>
    </dsp:sp>
    <dsp:sp modelId="{39B56726-656E-4279-BD3F-DAC4ADD2D981}">
      <dsp:nvSpPr>
        <dsp:cNvPr id="0" name=""/>
        <dsp:cNvSpPr/>
      </dsp:nvSpPr>
      <dsp:spPr>
        <a:xfrm>
          <a:off x="4894966" y="515802"/>
          <a:ext cx="1528036" cy="61121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Space Plan</a:t>
          </a:r>
        </a:p>
      </dsp:txBody>
      <dsp:txXfrm>
        <a:off x="5200573" y="515802"/>
        <a:ext cx="916822" cy="611214"/>
      </dsp:txXfrm>
    </dsp:sp>
    <dsp:sp modelId="{EBAAABFD-A9E1-491A-9EC3-92567CEBB219}">
      <dsp:nvSpPr>
        <dsp:cNvPr id="0" name=""/>
        <dsp:cNvSpPr/>
      </dsp:nvSpPr>
      <dsp:spPr>
        <a:xfrm>
          <a:off x="6117395" y="515802"/>
          <a:ext cx="1528036" cy="611214"/>
        </a:xfrm>
        <a:prstGeom prst="chevron">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3D Design</a:t>
          </a:r>
        </a:p>
      </dsp:txBody>
      <dsp:txXfrm>
        <a:off x="6423002" y="515802"/>
        <a:ext cx="916822" cy="611214"/>
      </dsp:txXfrm>
    </dsp:sp>
    <dsp:sp modelId="{5D0BF3BF-89F9-4D0E-A549-A2C992A6E7E7}">
      <dsp:nvSpPr>
        <dsp:cNvPr id="0" name=""/>
        <dsp:cNvSpPr/>
      </dsp:nvSpPr>
      <dsp:spPr>
        <a:xfrm>
          <a:off x="7339824" y="515802"/>
          <a:ext cx="1528036" cy="611214"/>
        </a:xfrm>
        <a:prstGeom prst="chevron">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Fitting Fixtures &amp; Furniture </a:t>
          </a:r>
        </a:p>
      </dsp:txBody>
      <dsp:txXfrm>
        <a:off x="7645431" y="515802"/>
        <a:ext cx="916822" cy="611214"/>
      </dsp:txXfrm>
    </dsp:sp>
    <dsp:sp modelId="{1BF730A6-6416-4802-A27E-7782FC4E11F2}">
      <dsp:nvSpPr>
        <dsp:cNvPr id="0" name=""/>
        <dsp:cNvSpPr/>
      </dsp:nvSpPr>
      <dsp:spPr>
        <a:xfrm>
          <a:off x="8562253" y="515802"/>
          <a:ext cx="1528036" cy="611214"/>
        </a:xfrm>
        <a:prstGeom prst="chevron">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Accessories </a:t>
          </a:r>
        </a:p>
      </dsp:txBody>
      <dsp:txXfrm>
        <a:off x="8867860" y="515802"/>
        <a:ext cx="916822" cy="611214"/>
      </dsp:txXfrm>
    </dsp:sp>
    <dsp:sp modelId="{C2F20D5A-BE28-48CD-B613-19D8D4BAF458}">
      <dsp:nvSpPr>
        <dsp:cNvPr id="0" name=""/>
        <dsp:cNvSpPr/>
      </dsp:nvSpPr>
      <dsp:spPr>
        <a:xfrm>
          <a:off x="9784682" y="515802"/>
          <a:ext cx="1528036" cy="611214"/>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IN" sz="1400" kern="1200" dirty="0"/>
            <a:t>Hand over</a:t>
          </a:r>
        </a:p>
      </dsp:txBody>
      <dsp:txXfrm>
        <a:off x="10090289" y="515802"/>
        <a:ext cx="916822" cy="61121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619125"/>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4143375" y="0"/>
            <a:ext cx="3170238" cy="619125"/>
          </a:xfrm>
          <a:prstGeom prst="rect">
            <a:avLst/>
          </a:prstGeom>
        </p:spPr>
        <p:txBody>
          <a:bodyPr vert="horz" lIns="91440" tIns="45720" rIns="91440" bIns="45720" rtlCol="0"/>
          <a:lstStyle>
            <a:lvl1pPr algn="r">
              <a:defRPr sz="1200"/>
            </a:lvl1pPr>
          </a:lstStyle>
          <a:p>
            <a:fld id="{0D96416E-BA9E-4DC0-9FE4-AFFB11D9462E}" type="datetimeFigureOut">
              <a:rPr lang="en-IN" smtClean="0"/>
              <a:t>15-03-2025</a:t>
            </a:fld>
            <a:endParaRPr lang="en-IN"/>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31838" y="5940425"/>
            <a:ext cx="5851525" cy="48609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11725275"/>
            <a:ext cx="3170238" cy="619125"/>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4143375" y="11725275"/>
            <a:ext cx="3170238" cy="619125"/>
          </a:xfrm>
          <a:prstGeom prst="rect">
            <a:avLst/>
          </a:prstGeom>
        </p:spPr>
        <p:txBody>
          <a:bodyPr vert="horz" lIns="91440" tIns="45720" rIns="91440" bIns="45720" rtlCol="0" anchor="b"/>
          <a:lstStyle>
            <a:lvl1pPr algn="r">
              <a:defRPr sz="1200"/>
            </a:lvl1pPr>
          </a:lstStyle>
          <a:p>
            <a:fld id="{55D0DD2A-E928-4190-B530-C392B17D8BD6}" type="slidenum">
              <a:rPr lang="en-IN" smtClean="0"/>
              <a:t>‹#›</a:t>
            </a:fld>
            <a:endParaRPr lang="en-IN"/>
          </a:p>
        </p:txBody>
      </p:sp>
    </p:spTree>
    <p:extLst>
      <p:ext uri="{BB962C8B-B14F-4D97-AF65-F5344CB8AC3E}">
        <p14:creationId xmlns:p14="http://schemas.microsoft.com/office/powerpoint/2010/main" val="185830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CC2F78F9-99D9-4193-8605-7FDCDC8D01E3}" type="datetimeFigureOut">
              <a:rPr lang="en-IN" smtClean="0"/>
              <a:t>15-03-2025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136541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C2F78F9-99D9-4193-8605-7FDCDC8D01E3}" type="datetimeFigureOut">
              <a:rPr lang="en-IN" smtClean="0"/>
              <a:t>15-03-2025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377892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C2F78F9-99D9-4193-8605-7FDCDC8D01E3}" type="datetimeFigureOut">
              <a:rPr lang="en-IN" smtClean="0"/>
              <a:t>15-03-2025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290186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09353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5088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723353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33266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20629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331714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23529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3B89FF-20DB-430F-BD53-FA4C8E1BEAF0}"/>
              </a:ext>
            </a:extLst>
          </p:cNvPr>
          <p:cNvSpPr/>
          <p:nvPr userDrawn="1"/>
        </p:nvSpPr>
        <p:spPr>
          <a:xfrm>
            <a:off x="0" y="377371"/>
            <a:ext cx="45719" cy="3051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Isosceles Triangle 7">
            <a:extLst>
              <a:ext uri="{FF2B5EF4-FFF2-40B4-BE49-F238E27FC236}">
                <a16:creationId xmlns:a16="http://schemas.microsoft.com/office/drawing/2014/main" id="{D090E0AB-3346-4CC1-BE3E-B667116C6C97}"/>
              </a:ext>
            </a:extLst>
          </p:cNvPr>
          <p:cNvSpPr/>
          <p:nvPr/>
        </p:nvSpPr>
        <p:spPr>
          <a:xfrm rot="10800000">
            <a:off x="5414" y="-16989"/>
            <a:ext cx="12186586" cy="297117"/>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Isosceles Triangle 8">
            <a:extLst>
              <a:ext uri="{FF2B5EF4-FFF2-40B4-BE49-F238E27FC236}">
                <a16:creationId xmlns:a16="http://schemas.microsoft.com/office/drawing/2014/main" id="{3DB0FA87-FDDE-49FD-BC5B-F0B8F9E49240}"/>
              </a:ext>
            </a:extLst>
          </p:cNvPr>
          <p:cNvSpPr/>
          <p:nvPr/>
        </p:nvSpPr>
        <p:spPr>
          <a:xfrm flipV="1">
            <a:off x="0" y="0"/>
            <a:ext cx="12181171" cy="493486"/>
          </a:xfrm>
          <a:prstGeom prst="triangle">
            <a:avLst>
              <a:gd name="adj" fmla="val 0"/>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Rectangle 9">
            <a:extLst>
              <a:ext uri="{FF2B5EF4-FFF2-40B4-BE49-F238E27FC236}">
                <a16:creationId xmlns:a16="http://schemas.microsoft.com/office/drawing/2014/main" id="{936866D1-51D6-41E8-9839-D3909FF92FE1}"/>
              </a:ext>
            </a:extLst>
          </p:cNvPr>
          <p:cNvSpPr/>
          <p:nvPr/>
        </p:nvSpPr>
        <p:spPr>
          <a:xfrm>
            <a:off x="0" y="6818085"/>
            <a:ext cx="1221485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28FAAF29-F221-443B-BE06-1A981B5A3DF1}"/>
              </a:ext>
            </a:extLst>
          </p:cNvPr>
          <p:cNvSpPr/>
          <p:nvPr userDrawn="1"/>
        </p:nvSpPr>
        <p:spPr>
          <a:xfrm>
            <a:off x="0" y="3429000"/>
            <a:ext cx="45719" cy="3429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74257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C2F78F9-99D9-4193-8605-7FDCDC8D01E3}" type="datetimeFigureOut">
              <a:rPr lang="en-IN" smtClean="0"/>
              <a:t>15-03-2025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3622586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2F78F9-99D9-4193-8605-7FDCDC8D01E3}" type="datetimeFigureOut">
              <a:rPr lang="en-IN" smtClean="0"/>
              <a:t>15-03-2025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40692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CC2F78F9-99D9-4193-8605-7FDCDC8D01E3}" type="datetimeFigureOut">
              <a:rPr lang="en-IN" smtClean="0"/>
              <a:t>15-03-2025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278203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CC2F78F9-99D9-4193-8605-7FDCDC8D01E3}" type="datetimeFigureOut">
              <a:rPr lang="en-IN" smtClean="0"/>
              <a:t>15-03-2025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210026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CC2F78F9-99D9-4193-8605-7FDCDC8D01E3}" type="datetimeFigureOut">
              <a:rPr lang="en-IN" smtClean="0"/>
              <a:t>15-03-2025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4157519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F78F9-99D9-4193-8605-7FDCDC8D01E3}" type="datetimeFigureOut">
              <a:rPr lang="en-IN" smtClean="0"/>
              <a:t>15-03-2025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81276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F78F9-99D9-4193-8605-7FDCDC8D01E3}" type="datetimeFigureOut">
              <a:rPr lang="en-IN" smtClean="0"/>
              <a:t>15-03-2025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183467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2F78F9-99D9-4193-8605-7FDCDC8D01E3}" type="datetimeFigureOut">
              <a:rPr lang="en-IN" smtClean="0"/>
              <a:t>15-03-2025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7293501-6EFC-4565-BADC-C8B12B552158}" type="slidenum">
              <a:rPr lang="en-IN" smtClean="0"/>
              <a:t>‹#›</a:t>
            </a:fld>
            <a:endParaRPr lang="en-IN"/>
          </a:p>
        </p:txBody>
      </p:sp>
    </p:spTree>
    <p:extLst>
      <p:ext uri="{BB962C8B-B14F-4D97-AF65-F5344CB8AC3E}">
        <p14:creationId xmlns:p14="http://schemas.microsoft.com/office/powerpoint/2010/main" val="102060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F78F9-99D9-4193-8605-7FDCDC8D01E3}" type="datetimeFigureOut">
              <a:rPr lang="en-IN" smtClean="0"/>
              <a:t>15-03-2025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93501-6EFC-4565-BADC-C8B12B552158}" type="slidenum">
              <a:rPr lang="en-IN" smtClean="0"/>
              <a:t>‹#›</a:t>
            </a:fld>
            <a:endParaRPr lang="en-IN"/>
          </a:p>
        </p:txBody>
      </p:sp>
    </p:spTree>
    <p:extLst>
      <p:ext uri="{BB962C8B-B14F-4D97-AF65-F5344CB8AC3E}">
        <p14:creationId xmlns:p14="http://schemas.microsoft.com/office/powerpoint/2010/main" val="2670148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67" r:id="rId16"/>
    <p:sldLayoutId id="2147483668" r:id="rId17"/>
    <p:sldLayoutId id="2147483670" r:id="rId18"/>
    <p:sldLayoutId id="214748367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74.JP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g"/><Relationship Id="rId3" Type="http://schemas.openxmlformats.org/officeDocument/2006/relationships/image" Target="../media/image75.jpg"/><Relationship Id="rId7" Type="http://schemas.openxmlformats.org/officeDocument/2006/relationships/image" Target="../media/image79.jpg"/><Relationship Id="rId12"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g"/><Relationship Id="rId10" Type="http://schemas.openxmlformats.org/officeDocument/2006/relationships/image" Target="../media/image82.jpg"/><Relationship Id="rId4" Type="http://schemas.openxmlformats.org/officeDocument/2006/relationships/image" Target="../media/image76.jpeg"/><Relationship Id="rId9" Type="http://schemas.openxmlformats.org/officeDocument/2006/relationships/image" Target="../media/image81.jpg"/><Relationship Id="rId14" Type="http://schemas.openxmlformats.org/officeDocument/2006/relationships/image" Target="../media/image86.jpeg"/></Relationships>
</file>

<file path=ppt/slides/_rels/slide22.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7.jpg"/><Relationship Id="rId3" Type="http://schemas.openxmlformats.org/officeDocument/2006/relationships/image" Target="../media/image4.png"/><Relationship Id="rId7" Type="http://schemas.openxmlformats.org/officeDocument/2006/relationships/image" Target="../media/image91.jpg"/><Relationship Id="rId12" Type="http://schemas.openxmlformats.org/officeDocument/2006/relationships/image" Target="../media/image96.jpg"/><Relationship Id="rId2" Type="http://schemas.openxmlformats.org/officeDocument/2006/relationships/image" Target="../media/image87.jpg"/><Relationship Id="rId16" Type="http://schemas.openxmlformats.org/officeDocument/2006/relationships/image" Target="../media/image100.jpg"/><Relationship Id="rId1" Type="http://schemas.openxmlformats.org/officeDocument/2006/relationships/slideLayout" Target="../slideLayouts/slideLayout18.xml"/><Relationship Id="rId6" Type="http://schemas.openxmlformats.org/officeDocument/2006/relationships/image" Target="../media/image90.jpg"/><Relationship Id="rId11" Type="http://schemas.openxmlformats.org/officeDocument/2006/relationships/image" Target="../media/image95.jpg"/><Relationship Id="rId5" Type="http://schemas.openxmlformats.org/officeDocument/2006/relationships/image" Target="../media/image89.jp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g"/><Relationship Id="rId14" Type="http://schemas.openxmlformats.org/officeDocument/2006/relationships/image" Target="../media/image98.jpg"/></Relationships>
</file>

<file path=ppt/slides/_rels/slide23.xml.rels><?xml version="1.0" encoding="UTF-8" standalone="yes"?>
<Relationships xmlns="http://schemas.openxmlformats.org/package/2006/relationships"><Relationship Id="rId3" Type="http://schemas.openxmlformats.org/officeDocument/2006/relationships/hyperlink" Target="http://www.spire-graphics.com/" TargetMode="External"/><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wmf"/><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oleObject" Target="../embeddings/oleObject2.bin"/><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diagramLayout" Target="../diagrams/layout3.xml"/><Relationship Id="rId7" Type="http://schemas.openxmlformats.org/officeDocument/2006/relationships/image" Target="../media/image4.png"/><Relationship Id="rId12" Type="http://schemas.openxmlformats.org/officeDocument/2006/relationships/image" Target="../media/image24.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openxmlformats.org/officeDocument/2006/relationships/image" Target="../media/image23.png"/><Relationship Id="rId5" Type="http://schemas.openxmlformats.org/officeDocument/2006/relationships/diagramColors" Target="../diagrams/colors3.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diagramQuickStyle" Target="../diagrams/quickStyle3.xml"/><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dirty="0"/>
          </a:p>
        </p:txBody>
      </p:sp>
      <p:sp>
        <p:nvSpPr>
          <p:cNvPr id="3" name="Subtitle 2"/>
          <p:cNvSpPr>
            <a:spLocks noGrp="1"/>
          </p:cNvSpPr>
          <p:nvPr>
            <p:ph type="subTitle" idx="1"/>
          </p:nvPr>
        </p:nvSpPr>
        <p:spPr/>
        <p:txBody>
          <a:bodyPr/>
          <a:lstStyle/>
          <a:p>
            <a:endParaRPr lang="en-IN"/>
          </a:p>
        </p:txBody>
      </p:sp>
      <p:pic>
        <p:nvPicPr>
          <p:cNvPr id="4" name="Picture 3">
            <a:extLst>
              <a:ext uri="{FF2B5EF4-FFF2-40B4-BE49-F238E27FC236}">
                <a16:creationId xmlns:a16="http://schemas.microsoft.com/office/drawing/2014/main" id="{332AFC9A-9F47-40CE-810B-7EDF8F95F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964AB9C-9B7E-409D-A864-9DFE1EC62721}"/>
              </a:ext>
            </a:extLst>
          </p:cNvPr>
          <p:cNvSpPr/>
          <p:nvPr/>
        </p:nvSpPr>
        <p:spPr>
          <a:xfrm>
            <a:off x="7659757" y="1828800"/>
            <a:ext cx="4532243" cy="390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029A9BDE-357B-4021-88F2-59A0CCA683F4}"/>
              </a:ext>
            </a:extLst>
          </p:cNvPr>
          <p:cNvSpPr txBox="1"/>
          <p:nvPr/>
        </p:nvSpPr>
        <p:spPr>
          <a:xfrm>
            <a:off x="7911548" y="2586505"/>
            <a:ext cx="4187687" cy="2000548"/>
          </a:xfrm>
          <a:prstGeom prst="rect">
            <a:avLst/>
          </a:prstGeom>
          <a:noFill/>
        </p:spPr>
        <p:txBody>
          <a:bodyPr wrap="square" rtlCol="0">
            <a:spAutoFit/>
          </a:bodyPr>
          <a:lstStyle/>
          <a:p>
            <a:r>
              <a:rPr lang="en-US" sz="4000" i="1" dirty="0">
                <a:latin typeface="Bahnschrift Light SemiCondensed" panose="020B0502040204020203" pitchFamily="34" charset="0"/>
              </a:rPr>
              <a:t>Your One - Stop Solution for all Your </a:t>
            </a:r>
            <a:r>
              <a:rPr lang="en-US" sz="4400" b="1" i="1" dirty="0">
                <a:solidFill>
                  <a:srgbClr val="C00000"/>
                </a:solidFill>
                <a:latin typeface="Bahnschrift Light SemiCondensed" panose="020B0502040204020203" pitchFamily="34" charset="0"/>
              </a:rPr>
              <a:t>Interiors</a:t>
            </a:r>
            <a:r>
              <a:rPr lang="en-US" sz="4000" i="1" dirty="0">
                <a:latin typeface="Bahnschrift Light SemiCondensed" panose="020B0502040204020203" pitchFamily="34" charset="0"/>
              </a:rPr>
              <a:t> Needs</a:t>
            </a:r>
            <a:endParaRPr lang="en-IN" sz="4000" i="1" dirty="0">
              <a:latin typeface="Bahnschrift Light SemiCondensed" panose="020B0502040204020203" pitchFamily="34" charset="0"/>
            </a:endParaRPr>
          </a:p>
        </p:txBody>
      </p:sp>
      <p:pic>
        <p:nvPicPr>
          <p:cNvPr id="9" name="Picture 8">
            <a:extLst>
              <a:ext uri="{FF2B5EF4-FFF2-40B4-BE49-F238E27FC236}">
                <a16:creationId xmlns:a16="http://schemas.microsoft.com/office/drawing/2014/main" id="{1B84DE2D-1C27-479F-BF18-3AEE764B39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278" y="1828800"/>
            <a:ext cx="7275443" cy="3935511"/>
          </a:xfrm>
          <a:prstGeom prst="rect">
            <a:avLst/>
          </a:prstGeom>
        </p:spPr>
      </p:pic>
    </p:spTree>
    <p:extLst>
      <p:ext uri="{BB962C8B-B14F-4D97-AF65-F5344CB8AC3E}">
        <p14:creationId xmlns:p14="http://schemas.microsoft.com/office/powerpoint/2010/main" val="296339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9852274"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Our Portfolio –</a:t>
            </a:r>
            <a:r>
              <a:rPr lang="en-IN" sz="4000" b="1" i="1" dirty="0">
                <a:latin typeface="Bahnschrift Light SemiCondensed" panose="020B0502040204020203" pitchFamily="34" charset="0"/>
              </a:rPr>
              <a:t> </a:t>
            </a:r>
            <a:r>
              <a:rPr lang="en-IN" sz="3600" b="1" i="1" dirty="0">
                <a:solidFill>
                  <a:srgbClr val="C00000"/>
                </a:solidFill>
                <a:latin typeface="Bahnschrift Light SemiCondensed" panose="020B0502040204020203" pitchFamily="34" charset="0"/>
              </a:rPr>
              <a:t>Co-working Space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20" y="1470015"/>
            <a:ext cx="6675120" cy="243317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317"/>
          <a:stretch/>
        </p:blipFill>
        <p:spPr>
          <a:xfrm>
            <a:off x="661420" y="3974717"/>
            <a:ext cx="6990536" cy="271255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883" y="1470015"/>
            <a:ext cx="4371361" cy="243317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6570" y="3974717"/>
            <a:ext cx="4088675" cy="2712552"/>
          </a:xfrm>
          <a:prstGeom prst="rect">
            <a:avLst/>
          </a:prstGeom>
        </p:spPr>
      </p:pic>
    </p:spTree>
    <p:extLst>
      <p:ext uri="{BB962C8B-B14F-4D97-AF65-F5344CB8AC3E}">
        <p14:creationId xmlns:p14="http://schemas.microsoft.com/office/powerpoint/2010/main" val="77851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625415-6242-4DB2-B637-53E6687B4013}"/>
              </a:ext>
            </a:extLst>
          </p:cNvPr>
          <p:cNvSpPr txBox="1">
            <a:spLocks/>
          </p:cNvSpPr>
          <p:nvPr/>
        </p:nvSpPr>
        <p:spPr>
          <a:xfrm>
            <a:off x="336755" y="681037"/>
            <a:ext cx="9225256"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i="1" dirty="0">
                <a:solidFill>
                  <a:srgbClr val="C00000"/>
                </a:solidFill>
                <a:latin typeface="Bahnschrift Light SemiCondensed" panose="020B0502040204020203" pitchFamily="34" charset="0"/>
              </a:rPr>
              <a:t>Turnkey solutions - Showrooms</a:t>
            </a:r>
            <a:br>
              <a:rPr lang="en-IN" sz="3600" b="1" i="1" dirty="0">
                <a:solidFill>
                  <a:srgbClr val="C00000"/>
                </a:solidFill>
                <a:latin typeface="Bahnschrift Light SemiCondensed" panose="020B0502040204020203" pitchFamily="34" charset="0"/>
              </a:rPr>
            </a:br>
            <a:endParaRPr lang="en-IN" sz="3600" b="1" i="1" dirty="0">
              <a:solidFill>
                <a:srgbClr val="C00000"/>
              </a:solidFill>
              <a:latin typeface="Bahnschrift Light SemiCondensed" panose="020B0502040204020203" pitchFamily="34" charset="0"/>
            </a:endParaRPr>
          </a:p>
        </p:txBody>
      </p:sp>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3" name="Picture 2">
            <a:extLst>
              <a:ext uri="{FF2B5EF4-FFF2-40B4-BE49-F238E27FC236}">
                <a16:creationId xmlns:a16="http://schemas.microsoft.com/office/drawing/2014/main" id="{2BFD9853-D78E-4E0D-A750-430820DB4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55" y="1858930"/>
            <a:ext cx="7242526" cy="4345516"/>
          </a:xfrm>
          <a:prstGeom prst="rect">
            <a:avLst/>
          </a:prstGeom>
        </p:spPr>
      </p:pic>
      <p:pic>
        <p:nvPicPr>
          <p:cNvPr id="9" name="Picture 8">
            <a:extLst>
              <a:ext uri="{FF2B5EF4-FFF2-40B4-BE49-F238E27FC236}">
                <a16:creationId xmlns:a16="http://schemas.microsoft.com/office/drawing/2014/main" id="{A68BBB8A-97B7-4C39-A25B-7390FD54E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7034" y="1618556"/>
            <a:ext cx="3469953" cy="231510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034" y="4018436"/>
            <a:ext cx="3469953" cy="2602465"/>
          </a:xfrm>
          <a:prstGeom prst="rect">
            <a:avLst/>
          </a:prstGeom>
        </p:spPr>
      </p:pic>
    </p:spTree>
    <p:extLst>
      <p:ext uri="{BB962C8B-B14F-4D97-AF65-F5344CB8AC3E}">
        <p14:creationId xmlns:p14="http://schemas.microsoft.com/office/powerpoint/2010/main" val="91532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6" name="Title 1">
            <a:extLst>
              <a:ext uri="{FF2B5EF4-FFF2-40B4-BE49-F238E27FC236}">
                <a16:creationId xmlns:a16="http://schemas.microsoft.com/office/drawing/2014/main" id="{DE625415-6242-4DB2-B637-53E6687B4013}"/>
              </a:ext>
            </a:extLst>
          </p:cNvPr>
          <p:cNvSpPr txBox="1">
            <a:spLocks/>
          </p:cNvSpPr>
          <p:nvPr/>
        </p:nvSpPr>
        <p:spPr>
          <a:xfrm>
            <a:off x="336755" y="681037"/>
            <a:ext cx="9120754"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i="1" dirty="0">
                <a:solidFill>
                  <a:srgbClr val="C00000"/>
                </a:solidFill>
                <a:latin typeface="Bahnschrift Light SemiCondensed" panose="020B0502040204020203" pitchFamily="34" charset="0"/>
              </a:rPr>
              <a:t>Turnkey solutions - Residences</a:t>
            </a:r>
            <a:br>
              <a:rPr lang="en-IN" sz="3200" b="1" i="1" dirty="0">
                <a:latin typeface="Bahnschrift Light SemiCondensed" panose="020B0502040204020203" pitchFamily="34" charset="0"/>
              </a:rPr>
            </a:br>
            <a:endParaRPr lang="en-IN" sz="2800" b="1" i="1" dirty="0">
              <a:latin typeface="Bahnschrift Light SemiCondensed" panose="020B0502040204020203"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871" y="1815738"/>
            <a:ext cx="5468538" cy="40756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99" y="1815738"/>
            <a:ext cx="5716153" cy="4075610"/>
          </a:xfrm>
          <a:prstGeom prst="rect">
            <a:avLst/>
          </a:prstGeom>
        </p:spPr>
      </p:pic>
    </p:spTree>
    <p:extLst>
      <p:ext uri="{BB962C8B-B14F-4D97-AF65-F5344CB8AC3E}">
        <p14:creationId xmlns:p14="http://schemas.microsoft.com/office/powerpoint/2010/main" val="132184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7584837"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i="1" dirty="0">
                <a:solidFill>
                  <a:srgbClr val="C00000"/>
                </a:solidFill>
                <a:latin typeface="Bahnschrift Light SemiCondensed" panose="020B0502040204020203" pitchFamily="34" charset="0"/>
              </a:rPr>
              <a:t>Work in Progress</a:t>
            </a:r>
            <a:br>
              <a:rPr lang="en-IN" sz="3600" b="1" i="1" dirty="0">
                <a:solidFill>
                  <a:srgbClr val="C00000"/>
                </a:solidFill>
                <a:latin typeface="Bahnschrift Light SemiCondensed" panose="020B0502040204020203" pitchFamily="34" charset="0"/>
              </a:rPr>
            </a:br>
            <a:endParaRPr lang="en-IN" sz="3600" b="1" i="1" dirty="0">
              <a:solidFill>
                <a:srgbClr val="C00000"/>
              </a:solidFill>
              <a:latin typeface="Bahnschrift Light SemiCondensed"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757" y="1735574"/>
            <a:ext cx="3406797" cy="45497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217" y="1735574"/>
            <a:ext cx="2539894" cy="454972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0663" y="1735574"/>
            <a:ext cx="2241678" cy="168843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098" y="1828800"/>
            <a:ext cx="3344689" cy="445649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0663" y="3550124"/>
            <a:ext cx="2241678" cy="3048682"/>
          </a:xfrm>
          <a:prstGeom prst="rect">
            <a:avLst/>
          </a:prstGeom>
        </p:spPr>
      </p:pic>
    </p:spTree>
    <p:extLst>
      <p:ext uri="{BB962C8B-B14F-4D97-AF65-F5344CB8AC3E}">
        <p14:creationId xmlns:p14="http://schemas.microsoft.com/office/powerpoint/2010/main" val="855328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4" y="681037"/>
            <a:ext cx="10211975"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i="1" dirty="0">
                <a:solidFill>
                  <a:srgbClr val="C00000"/>
                </a:solidFill>
                <a:latin typeface="Bahnschrift Light SemiCondensed" panose="020B0502040204020203" pitchFamily="34" charset="0"/>
              </a:rPr>
              <a:t>Consultancy solutions FOT SARA Realty </a:t>
            </a:r>
            <a:br>
              <a:rPr lang="en-IN" sz="3600" b="1" i="1" dirty="0">
                <a:solidFill>
                  <a:srgbClr val="C00000"/>
                </a:solidFill>
                <a:latin typeface="Bahnschrift Light SemiCondensed" panose="020B0502040204020203" pitchFamily="34" charset="0"/>
              </a:rPr>
            </a:br>
            <a:endParaRPr lang="en-IN" sz="3600" b="1" i="1" dirty="0">
              <a:solidFill>
                <a:srgbClr val="C00000"/>
              </a:solidFill>
              <a:latin typeface="Bahnschrift Light SemiCondensed" panose="020B0502040204020203"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457" y="3911148"/>
            <a:ext cx="3099391" cy="232454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850" y="1363047"/>
            <a:ext cx="4398362" cy="4872644"/>
          </a:xfrm>
          <a:prstGeom prst="rect">
            <a:avLst/>
          </a:prstGeom>
        </p:spPr>
      </p:pic>
      <p:sp>
        <p:nvSpPr>
          <p:cNvPr id="20" name="TextBox 19"/>
          <p:cNvSpPr txBox="1"/>
          <p:nvPr/>
        </p:nvSpPr>
        <p:spPr>
          <a:xfrm>
            <a:off x="269990" y="6290005"/>
            <a:ext cx="11585255" cy="369332"/>
          </a:xfrm>
          <a:prstGeom prst="rect">
            <a:avLst/>
          </a:prstGeom>
          <a:noFill/>
        </p:spPr>
        <p:txBody>
          <a:bodyPr wrap="square" rtlCol="0">
            <a:spAutoFit/>
          </a:bodyPr>
          <a:lstStyle/>
          <a:p>
            <a:r>
              <a:rPr lang="en-US" b="1" i="1" dirty="0">
                <a:latin typeface="Bahnschrift Light SemiCondensed" panose="020B0502040204020203" pitchFamily="34" charset="0"/>
              </a:rPr>
              <a:t>Sara Realities </a:t>
            </a:r>
            <a:r>
              <a:rPr lang="en-US" i="1" dirty="0">
                <a:latin typeface="Bahnschrift Light SemiCondensed" panose="020B0502040204020203" pitchFamily="34" charset="0"/>
              </a:rPr>
              <a:t>– Interiors of the show flat, sample flat and the entire facilities like Gym, terrace garden, café and Lobby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64" y="1398655"/>
            <a:ext cx="3280338" cy="485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560" y="1363047"/>
            <a:ext cx="3094240" cy="2320680"/>
          </a:xfrm>
          <a:prstGeom prst="rect">
            <a:avLst/>
          </a:prstGeom>
        </p:spPr>
      </p:pic>
    </p:spTree>
    <p:extLst>
      <p:ext uri="{BB962C8B-B14F-4D97-AF65-F5344CB8AC3E}">
        <p14:creationId xmlns:p14="http://schemas.microsoft.com/office/powerpoint/2010/main" val="50257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7584837"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IN" sz="3600" b="1" i="1" dirty="0">
                <a:solidFill>
                  <a:srgbClr val="C00000"/>
                </a:solidFill>
              </a:rPr>
            </a:br>
            <a:endParaRPr lang="en-IN" sz="3600" b="1" i="1" dirty="0">
              <a:solidFill>
                <a:srgbClr val="C00000"/>
              </a:solidFill>
            </a:endParaRPr>
          </a:p>
        </p:txBody>
      </p:sp>
      <p:pic>
        <p:nvPicPr>
          <p:cNvPr id="16" name="Picture 15">
            <a:extLst>
              <a:ext uri="{FF2B5EF4-FFF2-40B4-BE49-F238E27FC236}">
                <a16:creationId xmlns:a16="http://schemas.microsoft.com/office/drawing/2014/main" id="{230DEEE8-FBDA-4F2A-99FA-F98E4AC11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523" y="1317368"/>
            <a:ext cx="4738829" cy="2665592"/>
          </a:xfrm>
          <a:prstGeom prst="rect">
            <a:avLst/>
          </a:prstGeom>
        </p:spPr>
      </p:pic>
      <p:pic>
        <p:nvPicPr>
          <p:cNvPr id="20" name="Picture 19">
            <a:extLst>
              <a:ext uri="{FF2B5EF4-FFF2-40B4-BE49-F238E27FC236}">
                <a16:creationId xmlns:a16="http://schemas.microsoft.com/office/drawing/2014/main" id="{435BD849-1B00-493C-8EBC-53FEF77ABD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590" y="1317368"/>
            <a:ext cx="4738828" cy="2665591"/>
          </a:xfrm>
          <a:prstGeom prst="rect">
            <a:avLst/>
          </a:prstGeom>
        </p:spPr>
      </p:pic>
      <p:pic>
        <p:nvPicPr>
          <p:cNvPr id="23" name="Picture 22">
            <a:extLst>
              <a:ext uri="{FF2B5EF4-FFF2-40B4-BE49-F238E27FC236}">
                <a16:creationId xmlns:a16="http://schemas.microsoft.com/office/drawing/2014/main" id="{A31BAA18-3E9C-47C1-A5D7-BBC00982E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590" y="4077132"/>
            <a:ext cx="4738828" cy="2665591"/>
          </a:xfrm>
          <a:prstGeom prst="rect">
            <a:avLst/>
          </a:prstGeom>
        </p:spPr>
      </p:pic>
      <p:pic>
        <p:nvPicPr>
          <p:cNvPr id="25" name="Picture 24">
            <a:extLst>
              <a:ext uri="{FF2B5EF4-FFF2-40B4-BE49-F238E27FC236}">
                <a16:creationId xmlns:a16="http://schemas.microsoft.com/office/drawing/2014/main" id="{7E504480-DE19-454D-A5A6-CDDF1F0F6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1522" y="4077132"/>
            <a:ext cx="4738827" cy="2665590"/>
          </a:xfrm>
          <a:prstGeom prst="rect">
            <a:avLst/>
          </a:prstGeom>
        </p:spPr>
      </p:pic>
      <p:sp>
        <p:nvSpPr>
          <p:cNvPr id="27" name="TextBox 26">
            <a:extLst>
              <a:ext uri="{FF2B5EF4-FFF2-40B4-BE49-F238E27FC236}">
                <a16:creationId xmlns:a16="http://schemas.microsoft.com/office/drawing/2014/main" id="{B37F1CBC-7CBD-4B5C-A91C-00A4B4B2326C}"/>
              </a:ext>
            </a:extLst>
          </p:cNvPr>
          <p:cNvSpPr txBox="1"/>
          <p:nvPr/>
        </p:nvSpPr>
        <p:spPr>
          <a:xfrm>
            <a:off x="670986" y="681037"/>
            <a:ext cx="9546440" cy="1200329"/>
          </a:xfrm>
          <a:prstGeom prst="rect">
            <a:avLst/>
          </a:prstGeom>
          <a:noFill/>
        </p:spPr>
        <p:txBody>
          <a:bodyPr wrap="square">
            <a:spAutoFit/>
          </a:bodyPr>
          <a:lstStyle/>
          <a:p>
            <a:r>
              <a:rPr lang="en-IN" sz="3600" b="1" i="1" dirty="0">
                <a:solidFill>
                  <a:srgbClr val="C00000"/>
                </a:solidFill>
                <a:latin typeface="Bahnschrift Light SemiCondensed" panose="020B0502040204020203" pitchFamily="34" charset="0"/>
              </a:rPr>
              <a:t>Turnkey solutions – Residences Dadar Mumbai</a:t>
            </a:r>
          </a:p>
          <a:p>
            <a:r>
              <a:rPr lang="en-IN" sz="3600" b="1" i="1" dirty="0">
                <a:solidFill>
                  <a:srgbClr val="C00000"/>
                </a:solidFill>
                <a:latin typeface="Bahnschrift Light SemiCondensed" panose="020B0502040204020203" pitchFamily="34" charset="0"/>
              </a:rPr>
              <a:t>, </a:t>
            </a:r>
            <a:endParaRPr lang="en-IN" sz="3600" dirty="0">
              <a:latin typeface="Bahnschrift Light SemiCondensed" panose="020B0502040204020203" pitchFamily="34" charset="0"/>
            </a:endParaRPr>
          </a:p>
        </p:txBody>
      </p:sp>
    </p:spTree>
    <p:extLst>
      <p:ext uri="{BB962C8B-B14F-4D97-AF65-F5344CB8AC3E}">
        <p14:creationId xmlns:p14="http://schemas.microsoft.com/office/powerpoint/2010/main" val="131919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11" name="Title 1">
            <a:extLst>
              <a:ext uri="{FF2B5EF4-FFF2-40B4-BE49-F238E27FC236}">
                <a16:creationId xmlns:a16="http://schemas.microsoft.com/office/drawing/2014/main" id="{DE625415-6242-4DB2-B637-53E6687B4013}"/>
              </a:ext>
            </a:extLst>
          </p:cNvPr>
          <p:cNvSpPr txBox="1">
            <a:spLocks/>
          </p:cNvSpPr>
          <p:nvPr/>
        </p:nvSpPr>
        <p:spPr>
          <a:xfrm>
            <a:off x="336754" y="681037"/>
            <a:ext cx="9695519"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1" dirty="0">
                <a:solidFill>
                  <a:srgbClr val="C00000"/>
                </a:solidFill>
                <a:latin typeface="Bahnschrift Light SemiCondensed" panose="020B0502040204020203" pitchFamily="34" charset="0"/>
              </a:rPr>
              <a:t>For Country House, </a:t>
            </a:r>
            <a:r>
              <a:rPr lang="en-US" sz="3600" b="1" i="1" dirty="0" err="1">
                <a:solidFill>
                  <a:srgbClr val="C00000"/>
                </a:solidFill>
                <a:latin typeface="Bahnschrift Light SemiCondensed" panose="020B0502040204020203" pitchFamily="34" charset="0"/>
              </a:rPr>
              <a:t>Lodha</a:t>
            </a:r>
            <a:r>
              <a:rPr lang="en-US" sz="3600" b="1" i="1" dirty="0">
                <a:solidFill>
                  <a:srgbClr val="C00000"/>
                </a:solidFill>
                <a:latin typeface="Bahnschrift Light SemiCondensed" panose="020B0502040204020203" pitchFamily="34" charset="0"/>
              </a:rPr>
              <a:t> </a:t>
            </a:r>
            <a:r>
              <a:rPr lang="en-US" sz="3600" b="1" i="1" dirty="0" err="1">
                <a:solidFill>
                  <a:srgbClr val="C00000"/>
                </a:solidFill>
                <a:latin typeface="Bahnschrift Light SemiCondensed" panose="020B0502040204020203" pitchFamily="34" charset="0"/>
              </a:rPr>
              <a:t>Belmondo</a:t>
            </a:r>
            <a:endParaRPr lang="en-IN" sz="3600" b="1" i="1" dirty="0">
              <a:solidFill>
                <a:srgbClr val="C00000"/>
              </a:solidFill>
              <a:latin typeface="Bahnschrift Light SemiCondensed" panose="020B0502040204020203" pitchFamily="34" charset="0"/>
            </a:endParaRPr>
          </a:p>
        </p:txBody>
      </p:sp>
      <p:pic>
        <p:nvPicPr>
          <p:cNvPr id="15" name="Picture 14">
            <a:extLst>
              <a:ext uri="{FF2B5EF4-FFF2-40B4-BE49-F238E27FC236}">
                <a16:creationId xmlns:a16="http://schemas.microsoft.com/office/drawing/2014/main" id="{6C220B4D-E3D3-44A5-874F-ACE3FE3F1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627" y="1310339"/>
            <a:ext cx="2925022" cy="5200039"/>
          </a:xfrm>
          <a:prstGeom prst="rect">
            <a:avLst/>
          </a:prstGeom>
        </p:spPr>
      </p:pic>
      <p:pic>
        <p:nvPicPr>
          <p:cNvPr id="19" name="Picture 18">
            <a:extLst>
              <a:ext uri="{FF2B5EF4-FFF2-40B4-BE49-F238E27FC236}">
                <a16:creationId xmlns:a16="http://schemas.microsoft.com/office/drawing/2014/main" id="{245037CE-52A1-4D3E-B96D-1EB17BCBD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6398" y="1961318"/>
            <a:ext cx="5200038" cy="3900029"/>
          </a:xfrm>
          <a:prstGeom prst="rect">
            <a:avLst/>
          </a:prstGeom>
        </p:spPr>
      </p:pic>
      <p:pic>
        <p:nvPicPr>
          <p:cNvPr id="21" name="Picture 20">
            <a:extLst>
              <a:ext uri="{FF2B5EF4-FFF2-40B4-BE49-F238E27FC236}">
                <a16:creationId xmlns:a16="http://schemas.microsoft.com/office/drawing/2014/main" id="{269DA4D0-1EF9-449E-B938-A22CF6B6CC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06228" y="1961197"/>
            <a:ext cx="5199063" cy="3899298"/>
          </a:xfrm>
          <a:prstGeom prst="rect">
            <a:avLst/>
          </a:prstGeom>
        </p:spPr>
      </p:pic>
    </p:spTree>
    <p:extLst>
      <p:ext uri="{BB962C8B-B14F-4D97-AF65-F5344CB8AC3E}">
        <p14:creationId xmlns:p14="http://schemas.microsoft.com/office/powerpoint/2010/main" val="3165133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8767A-3ADB-4348-99D3-04F185C9C7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0003" y="1652103"/>
            <a:ext cx="6546573" cy="4909930"/>
          </a:xfrm>
          <a:prstGeom prst="rect">
            <a:avLst/>
          </a:prstGeom>
        </p:spPr>
      </p:pic>
      <p:pic>
        <p:nvPicPr>
          <p:cNvPr id="5" name="Picture 4">
            <a:extLst>
              <a:ext uri="{FF2B5EF4-FFF2-40B4-BE49-F238E27FC236}">
                <a16:creationId xmlns:a16="http://schemas.microsoft.com/office/drawing/2014/main" id="{A6FFC026-7621-47BD-8AD8-9453BDB32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7231" y="3820629"/>
            <a:ext cx="3133034" cy="2349776"/>
          </a:xfrm>
          <a:prstGeom prst="rect">
            <a:avLst/>
          </a:prstGeom>
        </p:spPr>
      </p:pic>
      <p:pic>
        <p:nvPicPr>
          <p:cNvPr id="7" name="Picture 6">
            <a:extLst>
              <a:ext uri="{FF2B5EF4-FFF2-40B4-BE49-F238E27FC236}">
                <a16:creationId xmlns:a16="http://schemas.microsoft.com/office/drawing/2014/main" id="{4E54B3AA-75B9-4B76-A86F-5F7C77B69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10572" y="3820629"/>
            <a:ext cx="3133033" cy="2349775"/>
          </a:xfrm>
          <a:prstGeom prst="rect">
            <a:avLst/>
          </a:prstGeom>
        </p:spPr>
      </p:pic>
      <p:sp>
        <p:nvSpPr>
          <p:cNvPr id="11" name="TextBox 10">
            <a:extLst>
              <a:ext uri="{FF2B5EF4-FFF2-40B4-BE49-F238E27FC236}">
                <a16:creationId xmlns:a16="http://schemas.microsoft.com/office/drawing/2014/main" id="{740FCE98-76E8-49E3-A325-29DF7A21B692}"/>
              </a:ext>
            </a:extLst>
          </p:cNvPr>
          <p:cNvSpPr txBox="1"/>
          <p:nvPr/>
        </p:nvSpPr>
        <p:spPr>
          <a:xfrm>
            <a:off x="337929" y="776116"/>
            <a:ext cx="8090453" cy="646331"/>
          </a:xfrm>
          <a:prstGeom prst="rect">
            <a:avLst/>
          </a:prstGeom>
          <a:noFill/>
        </p:spPr>
        <p:txBody>
          <a:bodyPr wrap="square">
            <a:spAutoFit/>
          </a:bodyPr>
          <a:lstStyle/>
          <a:p>
            <a:r>
              <a:rPr lang="en-US" sz="3600" b="1" i="1" dirty="0">
                <a:solidFill>
                  <a:srgbClr val="C00000"/>
                </a:solidFill>
                <a:latin typeface="Bahnschrift Light SemiCondensed" panose="020B0502040204020203" pitchFamily="34" charset="0"/>
              </a:rPr>
              <a:t>For </a:t>
            </a:r>
            <a:r>
              <a:rPr lang="en-US" sz="3600" b="1" i="1" dirty="0" err="1">
                <a:solidFill>
                  <a:srgbClr val="C00000"/>
                </a:solidFill>
                <a:latin typeface="Bahnschrift Light SemiCondensed" panose="020B0502040204020203" pitchFamily="34" charset="0"/>
              </a:rPr>
              <a:t>Siddh</a:t>
            </a:r>
            <a:r>
              <a:rPr lang="en-US" sz="3600" b="1" i="1" dirty="0">
                <a:solidFill>
                  <a:srgbClr val="C00000"/>
                </a:solidFill>
                <a:latin typeface="Bahnschrift Light SemiCondensed" panose="020B0502040204020203" pitchFamily="34" charset="0"/>
              </a:rPr>
              <a:t> Vidya &amp; Associates, Fort , Mumbai</a:t>
            </a:r>
            <a:endParaRPr lang="en-IN" sz="3600" b="1" i="1" dirty="0">
              <a:solidFill>
                <a:srgbClr val="C00000"/>
              </a:solidFill>
              <a:latin typeface="Bahnschrift Light SemiCondensed" panose="020B0502040204020203" pitchFamily="34" charset="0"/>
            </a:endParaRPr>
          </a:p>
        </p:txBody>
      </p:sp>
      <p:pic>
        <p:nvPicPr>
          <p:cNvPr id="12" name="Picture 11">
            <a:extLst>
              <a:ext uri="{FF2B5EF4-FFF2-40B4-BE49-F238E27FC236}">
                <a16:creationId xmlns:a16="http://schemas.microsoft.com/office/drawing/2014/main" id="{5DF77B92-DEAA-4916-9E19-10D0C3A30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Tree>
    <p:extLst>
      <p:ext uri="{BB962C8B-B14F-4D97-AF65-F5344CB8AC3E}">
        <p14:creationId xmlns:p14="http://schemas.microsoft.com/office/powerpoint/2010/main" val="153689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7584837"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IN" sz="3600" b="1" i="1" dirty="0">
                <a:solidFill>
                  <a:srgbClr val="C00000"/>
                </a:solidFill>
              </a:rPr>
            </a:br>
            <a:endParaRPr lang="en-IN" sz="3600" b="1" i="1" dirty="0">
              <a:solidFill>
                <a:srgbClr val="C00000"/>
              </a:solidFill>
            </a:endParaRPr>
          </a:p>
        </p:txBody>
      </p:sp>
      <p:sp>
        <p:nvSpPr>
          <p:cNvPr id="3" name="AutoShape 2" descr="Service Provider of 2D Floor Plans Service &amp; Landscaping Plans Service by Spire  Graphics And Interiors, Raig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Service Provider of 2D Floor Plans Service &amp; Landscaping Plans Service by Spire  Graphics And Interiors, Raig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AutoShape 8" descr="Spire Graphics And Interior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12" descr="Spire Graphics And Interior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0264BDBD-4554-4EED-9EB1-D1ADEB78A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75" y="2093112"/>
            <a:ext cx="4238794" cy="3179096"/>
          </a:xfrm>
          <a:prstGeom prst="rect">
            <a:avLst/>
          </a:prstGeom>
        </p:spPr>
      </p:pic>
      <p:pic>
        <p:nvPicPr>
          <p:cNvPr id="13" name="Picture 12">
            <a:extLst>
              <a:ext uri="{FF2B5EF4-FFF2-40B4-BE49-F238E27FC236}">
                <a16:creationId xmlns:a16="http://schemas.microsoft.com/office/drawing/2014/main" id="{14C64D27-51FB-41EC-AF2D-6E27D9947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076" y="2414663"/>
            <a:ext cx="4238794" cy="3126030"/>
          </a:xfrm>
          <a:prstGeom prst="rect">
            <a:avLst/>
          </a:prstGeom>
        </p:spPr>
      </p:pic>
      <p:pic>
        <p:nvPicPr>
          <p:cNvPr id="15" name="Picture 14">
            <a:extLst>
              <a:ext uri="{FF2B5EF4-FFF2-40B4-BE49-F238E27FC236}">
                <a16:creationId xmlns:a16="http://schemas.microsoft.com/office/drawing/2014/main" id="{FB501102-CFBD-460A-AC21-525EA28E6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191" y="3682660"/>
            <a:ext cx="3963141" cy="2828692"/>
          </a:xfrm>
          <a:prstGeom prst="rect">
            <a:avLst/>
          </a:prstGeom>
        </p:spPr>
      </p:pic>
      <p:sp>
        <p:nvSpPr>
          <p:cNvPr id="21" name="TextBox 20">
            <a:extLst>
              <a:ext uri="{FF2B5EF4-FFF2-40B4-BE49-F238E27FC236}">
                <a16:creationId xmlns:a16="http://schemas.microsoft.com/office/drawing/2014/main" id="{5E1593DD-F400-4E26-890C-423FB816329E}"/>
              </a:ext>
            </a:extLst>
          </p:cNvPr>
          <p:cNvSpPr txBox="1"/>
          <p:nvPr/>
        </p:nvSpPr>
        <p:spPr>
          <a:xfrm>
            <a:off x="336755" y="617538"/>
            <a:ext cx="7554748" cy="646331"/>
          </a:xfrm>
          <a:prstGeom prst="rect">
            <a:avLst/>
          </a:prstGeom>
          <a:noFill/>
        </p:spPr>
        <p:txBody>
          <a:bodyPr wrap="square">
            <a:spAutoFit/>
          </a:bodyPr>
          <a:lstStyle/>
          <a:p>
            <a:r>
              <a:rPr lang="en-US" sz="3600" b="1" i="1" dirty="0">
                <a:solidFill>
                  <a:srgbClr val="C00000"/>
                </a:solidFill>
                <a:latin typeface="Bahnschrift Light SemiCondensed" panose="020B0502040204020203" pitchFamily="34" charset="0"/>
              </a:rPr>
              <a:t>For Shruti Agarwal, Navi Mumbai</a:t>
            </a:r>
            <a:endParaRPr lang="en-IN" sz="3600" b="1" i="1" dirty="0">
              <a:solidFill>
                <a:srgbClr val="C00000"/>
              </a:solidFill>
              <a:latin typeface="Bahnschrift Light SemiCondensed" panose="020B0502040204020203" pitchFamily="34" charset="0"/>
            </a:endParaRPr>
          </a:p>
        </p:txBody>
      </p:sp>
    </p:spTree>
    <p:extLst>
      <p:ext uri="{BB962C8B-B14F-4D97-AF65-F5344CB8AC3E}">
        <p14:creationId xmlns:p14="http://schemas.microsoft.com/office/powerpoint/2010/main" val="2443211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7584837"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1" dirty="0">
                <a:solidFill>
                  <a:srgbClr val="C00000"/>
                </a:solidFill>
                <a:latin typeface="Bahnschrift Light SemiCondensed" panose="020B0502040204020203" pitchFamily="34" charset="0"/>
              </a:rPr>
              <a:t>For RS Design, Navi Mumbai</a:t>
            </a:r>
            <a:endParaRPr lang="en-IN" sz="3600" b="1" i="1" dirty="0">
              <a:solidFill>
                <a:srgbClr val="C00000"/>
              </a:solidFill>
              <a:latin typeface="Bahnschrift Light SemiCondensed" panose="020B0502040204020203" pitchFamily="34" charset="0"/>
            </a:endParaRPr>
          </a:p>
        </p:txBody>
      </p:sp>
      <p:sp>
        <p:nvSpPr>
          <p:cNvPr id="3" name="AutoShape 2" descr="Service Provider of 2D Floor Plans Service &amp; Landscaping Plans Service by Spire  Graphics And Interiors, Raig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4" descr="Service Provider of 2D Floor Plans Service &amp; Landscaping Plans Service by Spire  Graphics And Interiors, Raiga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AutoShape 8" descr="Spire Graphics And Interior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12" descr="Spire Graphics And Interior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59" y="1567403"/>
            <a:ext cx="5748518" cy="500112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228" y="1578946"/>
            <a:ext cx="5732017" cy="4989584"/>
          </a:xfrm>
          <a:prstGeom prst="rect">
            <a:avLst/>
          </a:prstGeom>
        </p:spPr>
      </p:pic>
    </p:spTree>
    <p:extLst>
      <p:ext uri="{BB962C8B-B14F-4D97-AF65-F5344CB8AC3E}">
        <p14:creationId xmlns:p14="http://schemas.microsoft.com/office/powerpoint/2010/main" val="52911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382231-22B1-4578-8D94-8562C0600CD6}"/>
              </a:ext>
            </a:extLst>
          </p:cNvPr>
          <p:cNvSpPr txBox="1">
            <a:spLocks/>
          </p:cNvSpPr>
          <p:nvPr/>
        </p:nvSpPr>
        <p:spPr>
          <a:xfrm>
            <a:off x="336755" y="681037"/>
            <a:ext cx="3630561"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Profile</a:t>
            </a:r>
            <a:br>
              <a:rPr lang="en-IN" b="1" dirty="0"/>
            </a:br>
            <a:endParaRPr lang="en-IN" b="1" dirty="0"/>
          </a:p>
        </p:txBody>
      </p:sp>
      <p:pic>
        <p:nvPicPr>
          <p:cNvPr id="6" name="Picture 5">
            <a:extLst>
              <a:ext uri="{FF2B5EF4-FFF2-40B4-BE49-F238E27FC236}">
                <a16:creationId xmlns:a16="http://schemas.microsoft.com/office/drawing/2014/main" id="{B89226E5-EAF6-475F-BD4E-43646ED40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7" name="Content Placeholder 2"/>
          <p:cNvSpPr txBox="1">
            <a:spLocks/>
          </p:cNvSpPr>
          <p:nvPr/>
        </p:nvSpPr>
        <p:spPr>
          <a:xfrm>
            <a:off x="403740" y="1363047"/>
            <a:ext cx="10838566" cy="44655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000" dirty="0">
                <a:solidFill>
                  <a:srgbClr val="C00000"/>
                </a:solidFill>
                <a:latin typeface="Bahnschrift Light SemiCondensed" panose="020B0502040204020203" pitchFamily="34" charset="0"/>
              </a:rPr>
              <a:t>JYOTI SINHA established Spire Graphics and </a:t>
            </a:r>
            <a:r>
              <a:rPr lang="en-US" sz="2000" dirty="0">
                <a:solidFill>
                  <a:srgbClr val="FF0000"/>
                </a:solidFill>
                <a:latin typeface="Bahnschrift Light SemiCondensed" panose="020B0502040204020203" pitchFamily="34" charset="0"/>
              </a:rPr>
              <a:t>Interiors</a:t>
            </a:r>
            <a:r>
              <a:rPr lang="en-US" sz="2000" dirty="0">
                <a:solidFill>
                  <a:srgbClr val="C00000"/>
                </a:solidFill>
                <a:latin typeface="Bahnschrift Light SemiCondensed" panose="020B0502040204020203" pitchFamily="34" charset="0"/>
              </a:rPr>
              <a:t> in 2004. She is an INTERIOR DESIGNER who specializes in providing complete Interior Design solutions including 3D Visualization.</a:t>
            </a:r>
          </a:p>
          <a:p>
            <a:pPr marL="0" indent="0" algn="just">
              <a:buFont typeface="Arial" panose="020B0604020202020204" pitchFamily="34" charset="0"/>
              <a:buNone/>
            </a:pPr>
            <a:r>
              <a:rPr lang="en-US" sz="2000" dirty="0">
                <a:solidFill>
                  <a:srgbClr val="C00000"/>
                </a:solidFill>
                <a:latin typeface="Bahnschrift Light SemiCondensed" panose="020B0502040204020203" pitchFamily="34" charset="0"/>
              </a:rPr>
              <a:t>Design is not just a career, it’s a passion and what she loves most is the variety of experiences a design career provides. She likes clean lines, classically inspired style combined with more textural objects. Her aim is to reflect the client's needs, personality and individual style into the existing interior. She also providing high standard 3D rendering services</a:t>
            </a:r>
            <a:endParaRPr lang="en-IN" sz="2000" dirty="0">
              <a:solidFill>
                <a:srgbClr val="C00000"/>
              </a:solidFill>
              <a:latin typeface="Bahnschrift Light SemiCondensed" panose="020B0502040204020203"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504222614"/>
              </p:ext>
            </p:extLst>
          </p:nvPr>
        </p:nvGraphicFramePr>
        <p:xfrm>
          <a:off x="490497" y="3748382"/>
          <a:ext cx="1841500" cy="2171700"/>
        </p:xfrm>
        <a:graphic>
          <a:graphicData uri="http://schemas.openxmlformats.org/presentationml/2006/ole">
            <mc:AlternateContent xmlns:mc="http://schemas.openxmlformats.org/markup-compatibility/2006">
              <mc:Choice xmlns:v="urn:schemas-microsoft-com:vml" Requires="v">
                <p:oleObj name="Image" r:id="rId3" imgW="1841040" imgH="2171160" progId="Photoshop.Image.7">
                  <p:embed/>
                </p:oleObj>
              </mc:Choice>
              <mc:Fallback>
                <p:oleObj name="Image" r:id="rId3" imgW="1841040" imgH="2171160" progId="Photoshop.Image.7">
                  <p:embed/>
                  <p:pic>
                    <p:nvPicPr>
                      <p:cNvPr id="0" name=""/>
                      <p:cNvPicPr/>
                      <p:nvPr/>
                    </p:nvPicPr>
                    <p:blipFill>
                      <a:blip r:embed="rId4"/>
                      <a:stretch>
                        <a:fillRect/>
                      </a:stretch>
                    </p:blipFill>
                    <p:spPr>
                      <a:xfrm>
                        <a:off x="490497" y="3748382"/>
                        <a:ext cx="1841500" cy="2171700"/>
                      </a:xfrm>
                      <a:prstGeom prst="rect">
                        <a:avLst/>
                      </a:prstGeom>
                    </p:spPr>
                  </p:pic>
                </p:oleObj>
              </mc:Fallback>
            </mc:AlternateContent>
          </a:graphicData>
        </a:graphic>
      </p:graphicFrame>
      <p:sp>
        <p:nvSpPr>
          <p:cNvPr id="9" name="Rectangle 8"/>
          <p:cNvSpPr/>
          <p:nvPr/>
        </p:nvSpPr>
        <p:spPr>
          <a:xfrm>
            <a:off x="2656573" y="3899509"/>
            <a:ext cx="8585733" cy="707886"/>
          </a:xfrm>
          <a:prstGeom prst="rect">
            <a:avLst/>
          </a:prstGeom>
        </p:spPr>
        <p:txBody>
          <a:bodyPr wrap="square">
            <a:spAutoFit/>
          </a:bodyPr>
          <a:lstStyle/>
          <a:p>
            <a:r>
              <a:rPr lang="en-IN" sz="2000" i="1" dirty="0">
                <a:latin typeface="Bahnschrift Light SemiCondensed" panose="020B0502040204020203" pitchFamily="34" charset="0"/>
              </a:rPr>
              <a:t>Design means creativity and it's really important to have inspiration and beauty in your life every day.</a:t>
            </a:r>
          </a:p>
        </p:txBody>
      </p:sp>
      <p:sp>
        <p:nvSpPr>
          <p:cNvPr id="10" name="Rectangle 9"/>
          <p:cNvSpPr/>
          <p:nvPr/>
        </p:nvSpPr>
        <p:spPr>
          <a:xfrm>
            <a:off x="2733575" y="4838201"/>
            <a:ext cx="8508731" cy="707886"/>
          </a:xfrm>
          <a:prstGeom prst="rect">
            <a:avLst/>
          </a:prstGeom>
        </p:spPr>
        <p:txBody>
          <a:bodyPr wrap="square">
            <a:spAutoFit/>
          </a:bodyPr>
          <a:lstStyle/>
          <a:p>
            <a:pPr algn="just"/>
            <a:r>
              <a:rPr lang="en-IN" sz="2000" i="1" dirty="0">
                <a:latin typeface="Bahnschrift Light SemiCondensed" panose="020B0502040204020203" pitchFamily="34" charset="0"/>
              </a:rPr>
              <a:t>“ I'm inspired by anything and everything in my everyday surroundings. The slightest detail can set of my imagination rolling ”</a:t>
            </a:r>
          </a:p>
        </p:txBody>
      </p:sp>
    </p:spTree>
    <p:extLst>
      <p:ext uri="{BB962C8B-B14F-4D97-AF65-F5344CB8AC3E}">
        <p14:creationId xmlns:p14="http://schemas.microsoft.com/office/powerpoint/2010/main" val="96337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2506-748C-4542-A8DD-E79FE2CB7775}"/>
              </a:ext>
            </a:extLst>
          </p:cNvPr>
          <p:cNvSpPr>
            <a:spLocks noGrp="1"/>
          </p:cNvSpPr>
          <p:nvPr>
            <p:ph type="title" idx="4294967295"/>
          </p:nvPr>
        </p:nvSpPr>
        <p:spPr>
          <a:xfrm>
            <a:off x="336755" y="681037"/>
            <a:ext cx="3630561" cy="682010"/>
          </a:xfrm>
          <a:prstGeom prst="rect">
            <a:avLst/>
          </a:prstGeom>
        </p:spPr>
        <p:txBody>
          <a:bodyPr>
            <a:normAutofit fontScale="90000"/>
          </a:bodyPr>
          <a:lstStyle/>
          <a:p>
            <a:r>
              <a:rPr lang="en-IN" b="1" u="sng" dirty="0">
                <a:latin typeface="Bahnschrift Light SemiCondensed" panose="020B0502040204020203" pitchFamily="34" charset="0"/>
              </a:rPr>
              <a:t>Why us</a:t>
            </a:r>
          </a:p>
        </p:txBody>
      </p:sp>
      <p:sp>
        <p:nvSpPr>
          <p:cNvPr id="3" name="Content Placeholder 2">
            <a:extLst>
              <a:ext uri="{FF2B5EF4-FFF2-40B4-BE49-F238E27FC236}">
                <a16:creationId xmlns:a16="http://schemas.microsoft.com/office/drawing/2014/main" id="{92238928-1D8B-43ED-84FF-79A39FEB1C8A}"/>
              </a:ext>
            </a:extLst>
          </p:cNvPr>
          <p:cNvSpPr>
            <a:spLocks noGrp="1"/>
          </p:cNvSpPr>
          <p:nvPr>
            <p:ph idx="4294967295"/>
          </p:nvPr>
        </p:nvSpPr>
        <p:spPr>
          <a:xfrm>
            <a:off x="336755" y="1585981"/>
            <a:ext cx="7361903" cy="4136393"/>
          </a:xfrm>
          <a:prstGeom prst="rect">
            <a:avLst/>
          </a:prstGeom>
        </p:spPr>
        <p:txBody>
          <a:bodyPr>
            <a:noAutofit/>
          </a:bodyPr>
          <a:lstStyle/>
          <a:p>
            <a:pPr>
              <a:lnSpc>
                <a:spcPct val="170000"/>
              </a:lnSpc>
              <a:spcBef>
                <a:spcPts val="600"/>
              </a:spcBef>
              <a:spcAft>
                <a:spcPts val="600"/>
              </a:spcAft>
            </a:pPr>
            <a:r>
              <a:rPr lang="en-US" sz="1800" b="1" dirty="0">
                <a:latin typeface="Bahnschrift Light SemiCondensed" panose="020B0502040204020203" pitchFamily="34" charset="0"/>
                <a:cs typeface="Arial" panose="020B0604020202020204" pitchFamily="34" charset="0"/>
              </a:rPr>
              <a:t>We provide the complete ecosystem you will need for your dream interiors /exteriors.</a:t>
            </a:r>
          </a:p>
          <a:p>
            <a:pPr>
              <a:lnSpc>
                <a:spcPct val="170000"/>
              </a:lnSpc>
              <a:spcBef>
                <a:spcPts val="600"/>
              </a:spcBef>
              <a:spcAft>
                <a:spcPts val="600"/>
              </a:spcAft>
            </a:pPr>
            <a:r>
              <a:rPr lang="en-US" sz="1800" b="1" dirty="0">
                <a:latin typeface="Bahnschrift Light SemiCondensed" panose="020B0502040204020203" pitchFamily="34" charset="0"/>
                <a:cs typeface="Arial" panose="020B0604020202020204" pitchFamily="34" charset="0"/>
              </a:rPr>
              <a:t>We carry out detailed planning and make sure all aspects have been adequately taken care.</a:t>
            </a:r>
          </a:p>
          <a:p>
            <a:pPr>
              <a:lnSpc>
                <a:spcPct val="170000"/>
              </a:lnSpc>
              <a:spcBef>
                <a:spcPts val="600"/>
              </a:spcBef>
              <a:spcAft>
                <a:spcPts val="600"/>
              </a:spcAft>
            </a:pPr>
            <a:r>
              <a:rPr lang="en-US" sz="1800" b="1" dirty="0">
                <a:latin typeface="Bahnschrift Light SemiCondensed" panose="020B0502040204020203" pitchFamily="34" charset="0"/>
                <a:cs typeface="Arial" panose="020B0604020202020204" pitchFamily="34" charset="0"/>
              </a:rPr>
              <a:t>We bounce theme based ideas with the client for clarity and general agreement.</a:t>
            </a:r>
          </a:p>
          <a:p>
            <a:pPr>
              <a:lnSpc>
                <a:spcPct val="170000"/>
              </a:lnSpc>
              <a:spcBef>
                <a:spcPts val="600"/>
              </a:spcBef>
              <a:spcAft>
                <a:spcPts val="600"/>
              </a:spcAft>
            </a:pPr>
            <a:r>
              <a:rPr lang="en-US" sz="1800" b="1" dirty="0">
                <a:latin typeface="Bahnschrift Light SemiCondensed" panose="020B0502040204020203" pitchFamily="34" charset="0"/>
                <a:cs typeface="Arial" panose="020B0604020202020204" pitchFamily="34" charset="0"/>
              </a:rPr>
              <a:t>We finish the project within the agreed timeline.</a:t>
            </a:r>
          </a:p>
          <a:p>
            <a:pPr>
              <a:lnSpc>
                <a:spcPct val="170000"/>
              </a:lnSpc>
              <a:spcBef>
                <a:spcPts val="600"/>
              </a:spcBef>
              <a:spcAft>
                <a:spcPts val="600"/>
              </a:spcAft>
            </a:pPr>
            <a:r>
              <a:rPr lang="en-US" sz="1800" b="1" dirty="0">
                <a:latin typeface="Bahnschrift Light SemiCondensed" panose="020B0502040204020203" pitchFamily="34" charset="0"/>
                <a:cs typeface="Arial" panose="020B0604020202020204" pitchFamily="34" charset="0"/>
              </a:rPr>
              <a:t>We are cost effective in the total cost of project.</a:t>
            </a:r>
          </a:p>
          <a:p>
            <a:pPr>
              <a:lnSpc>
                <a:spcPct val="170000"/>
              </a:lnSpc>
              <a:spcBef>
                <a:spcPts val="600"/>
              </a:spcBef>
              <a:spcAft>
                <a:spcPts val="600"/>
              </a:spcAft>
            </a:pPr>
            <a:r>
              <a:rPr lang="en-IN" sz="1800" b="1" dirty="0">
                <a:latin typeface="Bahnschrift Light SemiCondensed" panose="020B0502040204020203" pitchFamily="34" charset="0"/>
                <a:cs typeface="Arial" panose="020B0604020202020204" pitchFamily="34" charset="0"/>
              </a:rPr>
              <a:t>We deliver what we promise.</a:t>
            </a:r>
          </a:p>
          <a:p>
            <a:endParaRPr lang="en-IN" sz="1800" dirty="0">
              <a:latin typeface="Bahnschrift Light SemiCondensed" panose="020B0502040204020203" pitchFamily="34" charset="0"/>
            </a:endParaRPr>
          </a:p>
        </p:txBody>
      </p:sp>
      <p:pic>
        <p:nvPicPr>
          <p:cNvPr id="4" name="Picture 3">
            <a:extLst>
              <a:ext uri="{FF2B5EF4-FFF2-40B4-BE49-F238E27FC236}">
                <a16:creationId xmlns:a16="http://schemas.microsoft.com/office/drawing/2014/main" id="{0F8D9AC9-13A6-4B82-8ED5-3A62B665B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7" name="Picture 6">
            <a:extLst>
              <a:ext uri="{FF2B5EF4-FFF2-40B4-BE49-F238E27FC236}">
                <a16:creationId xmlns:a16="http://schemas.microsoft.com/office/drawing/2014/main" id="{B66EEA24-F5FC-4388-B38C-2C6A2BC167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791"/>
          <a:stretch/>
        </p:blipFill>
        <p:spPr>
          <a:xfrm>
            <a:off x="7446866" y="1135626"/>
            <a:ext cx="4290684" cy="3302094"/>
          </a:xfrm>
          <a:prstGeom prst="rect">
            <a:avLst/>
          </a:prstGeom>
        </p:spPr>
      </p:pic>
      <p:pic>
        <p:nvPicPr>
          <p:cNvPr id="9" name="Picture 8">
            <a:extLst>
              <a:ext uri="{FF2B5EF4-FFF2-40B4-BE49-F238E27FC236}">
                <a16:creationId xmlns:a16="http://schemas.microsoft.com/office/drawing/2014/main" id="{FF7717DC-3B46-4777-843E-4E49A9BEB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741" y="4437720"/>
            <a:ext cx="4929809" cy="2221495"/>
          </a:xfrm>
          <a:prstGeom prst="rect">
            <a:avLst/>
          </a:prstGeom>
        </p:spPr>
      </p:pic>
    </p:spTree>
    <p:extLst>
      <p:ext uri="{BB962C8B-B14F-4D97-AF65-F5344CB8AC3E}">
        <p14:creationId xmlns:p14="http://schemas.microsoft.com/office/powerpoint/2010/main" val="3468890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2506-748C-4542-A8DD-E79FE2CB7775}"/>
              </a:ext>
            </a:extLst>
          </p:cNvPr>
          <p:cNvSpPr>
            <a:spLocks noGrp="1"/>
          </p:cNvSpPr>
          <p:nvPr>
            <p:ph type="title" idx="4294967295"/>
          </p:nvPr>
        </p:nvSpPr>
        <p:spPr>
          <a:xfrm>
            <a:off x="336755" y="681037"/>
            <a:ext cx="5698285" cy="682010"/>
          </a:xfrm>
          <a:prstGeom prst="rect">
            <a:avLst/>
          </a:prstGeom>
        </p:spPr>
        <p:txBody>
          <a:bodyPr>
            <a:normAutofit fontScale="90000"/>
          </a:bodyPr>
          <a:lstStyle/>
          <a:p>
            <a:r>
              <a:rPr lang="en-IN" b="1" dirty="0">
                <a:latin typeface="Bahnschrift Light SemiCondensed" panose="020B0502040204020203" pitchFamily="34" charset="0"/>
              </a:rPr>
              <a:t>Our Clients - </a:t>
            </a:r>
            <a:r>
              <a:rPr lang="en-IN" sz="4000" b="1" i="1" dirty="0">
                <a:solidFill>
                  <a:srgbClr val="C00000"/>
                </a:solidFill>
                <a:latin typeface="Bahnschrift Light SemiCondensed" panose="020B0502040204020203" pitchFamily="34" charset="0"/>
              </a:rPr>
              <a:t>Interiors </a:t>
            </a:r>
            <a:r>
              <a:rPr lang="en-IN" b="1" i="1" dirty="0">
                <a:latin typeface="Bahnschrift Light SemiCondensed" panose="020B0502040204020203" pitchFamily="34" charset="0"/>
              </a:rPr>
              <a:t> </a:t>
            </a:r>
          </a:p>
        </p:txBody>
      </p:sp>
      <p:pic>
        <p:nvPicPr>
          <p:cNvPr id="4" name="Picture 3">
            <a:extLst>
              <a:ext uri="{FF2B5EF4-FFF2-40B4-BE49-F238E27FC236}">
                <a16:creationId xmlns:a16="http://schemas.microsoft.com/office/drawing/2014/main" id="{0F8D9AC9-13A6-4B82-8ED5-3A62B665B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55" y="1523658"/>
            <a:ext cx="2391428" cy="181285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00" y="4604655"/>
            <a:ext cx="1141549" cy="178308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917" y="1987673"/>
            <a:ext cx="2101508" cy="10844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843" y="3411722"/>
            <a:ext cx="1421289" cy="143070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4404" y="5252038"/>
            <a:ext cx="2070000" cy="95142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696" y="1946534"/>
            <a:ext cx="1907177" cy="9671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5998" y="5213467"/>
            <a:ext cx="2558571" cy="9900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908" y="2123547"/>
            <a:ext cx="1677496" cy="1597268"/>
          </a:xfrm>
          <a:prstGeom prst="rect">
            <a:avLst/>
          </a:prstGeom>
        </p:spPr>
      </p:pic>
      <p:pic>
        <p:nvPicPr>
          <p:cNvPr id="7170" name="Picture 2" descr="WeGrow Coworking Spac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0402" y="3948328"/>
            <a:ext cx="2598004" cy="8486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1696" y="3325582"/>
            <a:ext cx="1876639" cy="1403589"/>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4678" y="5112969"/>
            <a:ext cx="2554183" cy="1190996"/>
          </a:xfrm>
          <a:prstGeom prst="rect">
            <a:avLst/>
          </a:prstGeom>
        </p:spPr>
      </p:pic>
      <p:pic>
        <p:nvPicPr>
          <p:cNvPr id="11266" name="Picture 2" descr="Finlabs India Pvt Ltd | LinkedIn">
            <a:extLst>
              <a:ext uri="{FF2B5EF4-FFF2-40B4-BE49-F238E27FC236}">
                <a16:creationId xmlns:a16="http://schemas.microsoft.com/office/drawing/2014/main" id="{0C49BE06-5C61-4CEB-B962-5456233B29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5717" y="240276"/>
            <a:ext cx="19050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85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2506-748C-4542-A8DD-E79FE2CB7775}"/>
              </a:ext>
            </a:extLst>
          </p:cNvPr>
          <p:cNvSpPr>
            <a:spLocks noGrp="1"/>
          </p:cNvSpPr>
          <p:nvPr>
            <p:ph type="title" idx="4294967295"/>
          </p:nvPr>
        </p:nvSpPr>
        <p:spPr>
          <a:xfrm>
            <a:off x="336754" y="681037"/>
            <a:ext cx="7361903" cy="682010"/>
          </a:xfrm>
          <a:prstGeom prst="rect">
            <a:avLst/>
          </a:prstGeom>
        </p:spPr>
        <p:txBody>
          <a:bodyPr>
            <a:normAutofit fontScale="90000"/>
          </a:bodyPr>
          <a:lstStyle/>
          <a:p>
            <a:r>
              <a:rPr lang="en-IN" b="1" dirty="0">
                <a:latin typeface="Bahnschrift Light SemiCondensed" panose="020B0502040204020203" pitchFamily="34" charset="0"/>
              </a:rPr>
              <a:t>Our Clients - </a:t>
            </a:r>
            <a:r>
              <a:rPr lang="en-IN" sz="4000" b="1" i="1" dirty="0">
                <a:solidFill>
                  <a:srgbClr val="C00000"/>
                </a:solidFill>
                <a:latin typeface="Bahnschrift Light SemiCondensed" panose="020B0502040204020203" pitchFamily="34" charset="0"/>
              </a:rPr>
              <a:t>3D Visualization</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35322" y="1562829"/>
            <a:ext cx="1360386" cy="1360386"/>
          </a:xfrm>
          <a:prstGeom prst="rect">
            <a:avLst/>
          </a:prstGeom>
        </p:spPr>
      </p:pic>
      <p:pic>
        <p:nvPicPr>
          <p:cNvPr id="4" name="Picture 3">
            <a:extLst>
              <a:ext uri="{FF2B5EF4-FFF2-40B4-BE49-F238E27FC236}">
                <a16:creationId xmlns:a16="http://schemas.microsoft.com/office/drawing/2014/main" id="{0F8D9AC9-13A6-4B82-8ED5-3A62B665B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754" y="4988317"/>
            <a:ext cx="2024264" cy="14169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337" y="3058119"/>
            <a:ext cx="1564892" cy="11910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222" y="4483384"/>
            <a:ext cx="3808522" cy="114116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185" y="1579872"/>
            <a:ext cx="1400708" cy="140070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6475" y="1659796"/>
            <a:ext cx="2016963" cy="1129499"/>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754" y="3273903"/>
            <a:ext cx="3098568" cy="149260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1807" y="1615047"/>
            <a:ext cx="1769683" cy="121899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2586" y="1345633"/>
            <a:ext cx="1987354" cy="1987354"/>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61070" y="3146421"/>
            <a:ext cx="2273352" cy="113667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4847" y="4739016"/>
            <a:ext cx="1801130" cy="1666286"/>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31757" y="5709127"/>
            <a:ext cx="5303451" cy="696175"/>
          </a:xfrm>
          <a:prstGeom prst="rect">
            <a:avLst/>
          </a:prstGeom>
        </p:spPr>
      </p:pic>
      <p:sp>
        <p:nvSpPr>
          <p:cNvPr id="3" name="AutoShape 2">
            <a:extLst>
              <a:ext uri="{FF2B5EF4-FFF2-40B4-BE49-F238E27FC236}">
                <a16:creationId xmlns:a16="http://schemas.microsoft.com/office/drawing/2014/main" id="{BFF8954B-E86F-4884-BA91-8C60664ADB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a:extLst>
              <a:ext uri="{FF2B5EF4-FFF2-40B4-BE49-F238E27FC236}">
                <a16:creationId xmlns:a16="http://schemas.microsoft.com/office/drawing/2014/main" id="{9F071505-E389-44B1-85A5-01DE1B007D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2351" y="3058118"/>
            <a:ext cx="856863" cy="1300487"/>
          </a:xfrm>
          <a:prstGeom prst="rect">
            <a:avLst/>
          </a:prstGeom>
        </p:spPr>
      </p:pic>
      <p:pic>
        <p:nvPicPr>
          <p:cNvPr id="20" name="Picture 19">
            <a:extLst>
              <a:ext uri="{FF2B5EF4-FFF2-40B4-BE49-F238E27FC236}">
                <a16:creationId xmlns:a16="http://schemas.microsoft.com/office/drawing/2014/main" id="{0583716E-745D-4E09-859D-C5B09BA0F7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17705" y="3333759"/>
            <a:ext cx="762000" cy="762000"/>
          </a:xfrm>
          <a:prstGeom prst="rect">
            <a:avLst/>
          </a:prstGeom>
        </p:spPr>
      </p:pic>
    </p:spTree>
    <p:extLst>
      <p:ext uri="{BB962C8B-B14F-4D97-AF65-F5344CB8AC3E}">
        <p14:creationId xmlns:p14="http://schemas.microsoft.com/office/powerpoint/2010/main" val="2043300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F59545-26A0-425C-943D-DDF8E7013A57}"/>
              </a:ext>
            </a:extLst>
          </p:cNvPr>
          <p:cNvSpPr txBox="1"/>
          <p:nvPr/>
        </p:nvSpPr>
        <p:spPr>
          <a:xfrm>
            <a:off x="877422" y="1763493"/>
            <a:ext cx="6111966" cy="584775"/>
          </a:xfrm>
          <a:prstGeom prst="rect">
            <a:avLst/>
          </a:prstGeom>
          <a:noFill/>
        </p:spPr>
        <p:txBody>
          <a:bodyPr wrap="square" rtlCol="0">
            <a:spAutoFit/>
          </a:bodyPr>
          <a:lstStyle/>
          <a:p>
            <a:r>
              <a:rPr lang="en-IN" sz="3200" b="1" dirty="0">
                <a:solidFill>
                  <a:srgbClr val="C00000"/>
                </a:solidFill>
                <a:latin typeface="Bahnschrift Light SemiCondensed" panose="020B0502040204020203" pitchFamily="34" charset="0"/>
              </a:rPr>
              <a:t>Thank you for your Attention</a:t>
            </a:r>
          </a:p>
        </p:txBody>
      </p:sp>
      <p:pic>
        <p:nvPicPr>
          <p:cNvPr id="8" name="Picture 7">
            <a:extLst>
              <a:ext uri="{FF2B5EF4-FFF2-40B4-BE49-F238E27FC236}">
                <a16:creationId xmlns:a16="http://schemas.microsoft.com/office/drawing/2014/main" id="{F709D36B-50AE-45D8-913A-239C886F2C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422" y="2842160"/>
            <a:ext cx="4600175" cy="1688515"/>
          </a:xfrm>
          <a:prstGeom prst="rect">
            <a:avLst/>
          </a:prstGeom>
        </p:spPr>
      </p:pic>
      <p:sp>
        <p:nvSpPr>
          <p:cNvPr id="2" name="Rectangle 1"/>
          <p:cNvSpPr/>
          <p:nvPr/>
        </p:nvSpPr>
        <p:spPr>
          <a:xfrm>
            <a:off x="893388" y="5196723"/>
            <a:ext cx="6096000" cy="923330"/>
          </a:xfrm>
          <a:prstGeom prst="rect">
            <a:avLst/>
          </a:prstGeom>
        </p:spPr>
        <p:txBody>
          <a:bodyPr>
            <a:spAutoFit/>
          </a:bodyPr>
          <a:lstStyle/>
          <a:p>
            <a:r>
              <a:rPr lang="en-IN" dirty="0">
                <a:solidFill>
                  <a:schemeClr val="tx1">
                    <a:lumMod val="50000"/>
                    <a:lumOff val="50000"/>
                  </a:schemeClr>
                </a:solidFill>
                <a:latin typeface="Bahnschrift Light SemiCondensed" panose="020B0502040204020203" pitchFamily="34" charset="0"/>
              </a:rPr>
              <a:t>Email – spiregraphics@hotmail.com</a:t>
            </a:r>
          </a:p>
          <a:p>
            <a:r>
              <a:rPr lang="en-IN" dirty="0">
                <a:latin typeface="Bahnschrift Light SemiCondensed" panose="020B0502040204020203" pitchFamily="34" charset="0"/>
                <a:hlinkClick r:id="rId3"/>
              </a:rPr>
              <a:t>www.spire-graphics.com</a:t>
            </a:r>
            <a:endParaRPr lang="en-IN" dirty="0">
              <a:latin typeface="Bahnschrift Light SemiCondensed" panose="020B0502040204020203" pitchFamily="34" charset="0"/>
            </a:endParaRPr>
          </a:p>
          <a:p>
            <a:r>
              <a:rPr lang="en-IN" dirty="0">
                <a:solidFill>
                  <a:schemeClr val="tx1">
                    <a:lumMod val="50000"/>
                    <a:lumOff val="50000"/>
                  </a:schemeClr>
                </a:solidFill>
                <a:latin typeface="Bahnschrift Light SemiCondensed" panose="020B0502040204020203" pitchFamily="34" charset="0"/>
              </a:rPr>
              <a:t>Phone : +91 8879571176</a:t>
            </a:r>
          </a:p>
        </p:txBody>
      </p:sp>
    </p:spTree>
    <p:extLst>
      <p:ext uri="{BB962C8B-B14F-4D97-AF65-F5344CB8AC3E}">
        <p14:creationId xmlns:p14="http://schemas.microsoft.com/office/powerpoint/2010/main" val="342576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382231-22B1-4578-8D94-8562C0600CD6}"/>
              </a:ext>
            </a:extLst>
          </p:cNvPr>
          <p:cNvSpPr txBox="1">
            <a:spLocks/>
          </p:cNvSpPr>
          <p:nvPr/>
        </p:nvSpPr>
        <p:spPr>
          <a:xfrm>
            <a:off x="336755" y="681037"/>
            <a:ext cx="3630561"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Timeline</a:t>
            </a:r>
            <a:br>
              <a:rPr lang="en-IN" b="1" dirty="0">
                <a:latin typeface="Bahnschrift Light SemiCondensed" panose="020B0502040204020203" pitchFamily="34" charset="0"/>
              </a:rPr>
            </a:br>
            <a:endParaRPr lang="en-IN" b="1" dirty="0">
              <a:latin typeface="Bahnschrift Light SemiCondensed" panose="020B0502040204020203" pitchFamily="34" charset="0"/>
            </a:endParaRPr>
          </a:p>
        </p:txBody>
      </p:sp>
      <p:pic>
        <p:nvPicPr>
          <p:cNvPr id="6" name="Picture 5">
            <a:extLst>
              <a:ext uri="{FF2B5EF4-FFF2-40B4-BE49-F238E27FC236}">
                <a16:creationId xmlns:a16="http://schemas.microsoft.com/office/drawing/2014/main" id="{B89226E5-EAF6-475F-BD4E-43646ED40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7" name="Content Placeholder 2"/>
          <p:cNvSpPr txBox="1">
            <a:spLocks/>
          </p:cNvSpPr>
          <p:nvPr/>
        </p:nvSpPr>
        <p:spPr>
          <a:xfrm>
            <a:off x="424312" y="1502229"/>
            <a:ext cx="4561574" cy="4665109"/>
          </a:xfrm>
          <a:prstGeom prst="rect">
            <a:avLst/>
          </a:prstGeom>
        </p:spPr>
        <p:txBody>
          <a:bodyPr vert="horz" lIns="91440" tIns="45720" rIns="91440" bIns="45720" rtlCol="0">
            <a:normAutofit fontScale="70000" lnSpcReduction="20000"/>
          </a:bodyPr>
          <a:lstStyle>
            <a:lvl1pPr marL="228600" indent="-228600">
              <a:lnSpc>
                <a:spcPct val="90000"/>
              </a:lnSpc>
              <a:spcBef>
                <a:spcPts val="1000"/>
              </a:spcBef>
              <a:buFont typeface="Wingdings" panose="05000000000000000000" pitchFamily="2" charset="2"/>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Aft>
                <a:spcPts val="1200"/>
              </a:spcAft>
            </a:pPr>
            <a:r>
              <a:rPr lang="en-IN" dirty="0">
                <a:solidFill>
                  <a:srgbClr val="C00000"/>
                </a:solidFill>
                <a:latin typeface="Bahnschrift Light SemiCondensed" panose="020B0502040204020203" pitchFamily="34" charset="0"/>
              </a:rPr>
              <a:t>1991- Start of the my professional journey with </a:t>
            </a:r>
            <a:r>
              <a:rPr lang="en-IN" dirty="0" err="1">
                <a:solidFill>
                  <a:srgbClr val="C00000"/>
                </a:solidFill>
                <a:latin typeface="Bahnschrift Light SemiCondensed" panose="020B0502040204020203" pitchFamily="34" charset="0"/>
              </a:rPr>
              <a:t>Sajawat</a:t>
            </a:r>
            <a:r>
              <a:rPr lang="en-IN" dirty="0">
                <a:solidFill>
                  <a:srgbClr val="C00000"/>
                </a:solidFill>
                <a:latin typeface="Bahnschrift Light SemiCondensed" panose="020B0502040204020203" pitchFamily="34" charset="0"/>
              </a:rPr>
              <a:t> Interiors, New Delhi</a:t>
            </a:r>
          </a:p>
          <a:p>
            <a:pPr>
              <a:spcAft>
                <a:spcPts val="1200"/>
              </a:spcAft>
            </a:pPr>
            <a:r>
              <a:rPr lang="en-IN" dirty="0">
                <a:solidFill>
                  <a:srgbClr val="C00000"/>
                </a:solidFill>
                <a:latin typeface="Bahnschrift Light SemiCondensed" panose="020B0502040204020203" pitchFamily="34" charset="0"/>
              </a:rPr>
              <a:t>1995- Started my own firm ‘</a:t>
            </a:r>
            <a:r>
              <a:rPr lang="en-IN" dirty="0" err="1">
                <a:solidFill>
                  <a:srgbClr val="C00000"/>
                </a:solidFill>
                <a:latin typeface="Bahnschrift Light SemiCondensed" panose="020B0502040204020203" pitchFamily="34" charset="0"/>
              </a:rPr>
              <a:t>Aakriti</a:t>
            </a:r>
            <a:r>
              <a:rPr lang="en-IN" dirty="0">
                <a:solidFill>
                  <a:srgbClr val="C00000"/>
                </a:solidFill>
                <a:latin typeface="Bahnschrift Light SemiCondensed" panose="020B0502040204020203" pitchFamily="34" charset="0"/>
              </a:rPr>
              <a:t> Interiors‘</a:t>
            </a:r>
          </a:p>
          <a:p>
            <a:pPr>
              <a:spcAft>
                <a:spcPts val="1200"/>
              </a:spcAft>
            </a:pPr>
            <a:r>
              <a:rPr lang="en-IN" dirty="0">
                <a:solidFill>
                  <a:srgbClr val="C00000"/>
                </a:solidFill>
                <a:latin typeface="Bahnschrift Light SemiCondensed" panose="020B0502040204020203" pitchFamily="34" charset="0"/>
              </a:rPr>
              <a:t>2004- Started Spire Graphics and Interiors in New Delhi</a:t>
            </a:r>
          </a:p>
          <a:p>
            <a:pPr>
              <a:spcAft>
                <a:spcPts val="1200"/>
              </a:spcAft>
            </a:pPr>
            <a:r>
              <a:rPr lang="en-IN" dirty="0">
                <a:solidFill>
                  <a:srgbClr val="C00000"/>
                </a:solidFill>
                <a:latin typeface="Bahnschrift Light SemiCondensed" panose="020B0502040204020203" pitchFamily="34" charset="0"/>
              </a:rPr>
              <a:t>2012- Continued my Spire Journey in </a:t>
            </a:r>
            <a:r>
              <a:rPr lang="en-IN" dirty="0" err="1">
                <a:solidFill>
                  <a:srgbClr val="C00000"/>
                </a:solidFill>
                <a:latin typeface="Bahnschrift Light SemiCondensed" panose="020B0502040204020203" pitchFamily="34" charset="0"/>
              </a:rPr>
              <a:t>Navi</a:t>
            </a:r>
            <a:r>
              <a:rPr lang="en-IN" dirty="0">
                <a:solidFill>
                  <a:srgbClr val="C00000"/>
                </a:solidFill>
                <a:latin typeface="Bahnschrift Light SemiCondensed" panose="020B0502040204020203" pitchFamily="34" charset="0"/>
              </a:rPr>
              <a:t> Mumbai</a:t>
            </a:r>
          </a:p>
          <a:p>
            <a:pPr>
              <a:spcAft>
                <a:spcPts val="1200"/>
              </a:spcAft>
            </a:pPr>
            <a:r>
              <a:rPr lang="en-IN" dirty="0">
                <a:solidFill>
                  <a:srgbClr val="C00000"/>
                </a:solidFill>
                <a:latin typeface="Bahnschrift Light SemiCondensed" panose="020B0502040204020203" pitchFamily="34" charset="0"/>
              </a:rPr>
              <a:t>2016 – Associated with BNI, </a:t>
            </a:r>
            <a:r>
              <a:rPr lang="en-IN" dirty="0" err="1">
                <a:solidFill>
                  <a:srgbClr val="C00000"/>
                </a:solidFill>
                <a:latin typeface="Bahnschrift Light SemiCondensed" panose="020B0502040204020203" pitchFamily="34" charset="0"/>
              </a:rPr>
              <a:t>Navi</a:t>
            </a:r>
            <a:r>
              <a:rPr lang="en-IN" dirty="0">
                <a:solidFill>
                  <a:srgbClr val="C00000"/>
                </a:solidFill>
                <a:latin typeface="Bahnschrift Light SemiCondensed" panose="020B0502040204020203" pitchFamily="34" charset="0"/>
              </a:rPr>
              <a:t> Mumbai and led the most successful chapter as the President</a:t>
            </a:r>
          </a:p>
          <a:p>
            <a:pPr>
              <a:spcAft>
                <a:spcPts val="1200"/>
              </a:spcAft>
            </a:pPr>
            <a:r>
              <a:rPr lang="en-IN" dirty="0">
                <a:solidFill>
                  <a:srgbClr val="C00000"/>
                </a:solidFill>
                <a:latin typeface="Bahnschrift Light SemiCondensed" panose="020B0502040204020203" pitchFamily="34" charset="0"/>
              </a:rPr>
              <a:t>2017 – Associated with Mint </a:t>
            </a:r>
            <a:r>
              <a:rPr lang="en-IN" dirty="0" err="1">
                <a:solidFill>
                  <a:srgbClr val="C00000"/>
                </a:solidFill>
                <a:latin typeface="Bahnschrift Light SemiCondensed" panose="020B0502040204020203" pitchFamily="34" charset="0"/>
              </a:rPr>
              <a:t>Infotech</a:t>
            </a:r>
            <a:r>
              <a:rPr lang="en-IN" dirty="0">
                <a:solidFill>
                  <a:srgbClr val="C00000"/>
                </a:solidFill>
                <a:latin typeface="Bahnschrift Light SemiCondensed" panose="020B0502040204020203" pitchFamily="34" charset="0"/>
              </a:rPr>
              <a:t> Pvt Limited for the last 5 years</a:t>
            </a:r>
          </a:p>
          <a:p>
            <a:endParaRPr lang="en-IN" dirty="0">
              <a:solidFill>
                <a:srgbClr val="C00000"/>
              </a:solidFill>
              <a:latin typeface="Bahnschrift Light SemiCondensed" panose="020B0502040204020203" pitchFamily="34" charset="0"/>
            </a:endParaRPr>
          </a:p>
          <a:p>
            <a:endParaRPr lang="en-IN" dirty="0">
              <a:solidFill>
                <a:srgbClr val="C00000"/>
              </a:solidFill>
              <a:latin typeface="Bahnschrift Light SemiCondensed" panose="020B0502040204020203" pitchFamily="34" charset="0"/>
            </a:endParaRPr>
          </a:p>
        </p:txBody>
      </p:sp>
      <p:pic>
        <p:nvPicPr>
          <p:cNvPr id="8" name="Content Placeholder 3">
            <a:extLst>
              <a:ext uri="{FF2B5EF4-FFF2-40B4-BE49-F238E27FC236}">
                <a16:creationId xmlns:a16="http://schemas.microsoft.com/office/drawing/2014/main" id="{A88FB897-A9F2-477D-8AC3-69B6AF7F7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365"/>
          <a:stretch/>
        </p:blipFill>
        <p:spPr>
          <a:xfrm>
            <a:off x="10105499" y="3977968"/>
            <a:ext cx="1939502" cy="1899360"/>
          </a:xfrm>
          <a:prstGeom prst="rect">
            <a:avLst/>
          </a:prstGeom>
        </p:spPr>
      </p:pic>
      <p:sp>
        <p:nvSpPr>
          <p:cNvPr id="9" name="Rectangle 8"/>
          <p:cNvSpPr/>
          <p:nvPr/>
        </p:nvSpPr>
        <p:spPr>
          <a:xfrm>
            <a:off x="9413508" y="5939499"/>
            <a:ext cx="2614606" cy="584775"/>
          </a:xfrm>
          <a:prstGeom prst="rect">
            <a:avLst/>
          </a:prstGeom>
        </p:spPr>
        <p:txBody>
          <a:bodyPr wrap="square">
            <a:spAutoFit/>
          </a:bodyPr>
          <a:lstStyle/>
          <a:p>
            <a:pPr algn="ctr"/>
            <a:r>
              <a:rPr lang="en-IN" sz="1600" i="1" dirty="0">
                <a:latin typeface="Bahnschrift Light SemiCondensed" panose="020B0502040204020203" pitchFamily="34" charset="0"/>
              </a:rPr>
              <a:t>Awarded as best interior designer at </a:t>
            </a:r>
            <a:r>
              <a:rPr lang="en-IN" sz="1600" i="1" dirty="0" err="1">
                <a:latin typeface="Bahnschrift Light SemiCondensed" panose="020B0502040204020203" pitchFamily="34" charset="0"/>
              </a:rPr>
              <a:t>Sajawat</a:t>
            </a:r>
            <a:r>
              <a:rPr lang="en-IN" sz="1600" i="1" dirty="0">
                <a:latin typeface="Bahnschrift Light SemiCondensed" panose="020B0502040204020203" pitchFamily="34" charset="0"/>
              </a:rPr>
              <a:t> interiors</a:t>
            </a:r>
          </a:p>
        </p:txBody>
      </p:sp>
      <p:sp>
        <p:nvSpPr>
          <p:cNvPr id="10" name="Rectangle 9"/>
          <p:cNvSpPr/>
          <p:nvPr/>
        </p:nvSpPr>
        <p:spPr>
          <a:xfrm>
            <a:off x="5118519" y="3718027"/>
            <a:ext cx="2727367" cy="830997"/>
          </a:xfrm>
          <a:prstGeom prst="rect">
            <a:avLst/>
          </a:prstGeom>
        </p:spPr>
        <p:txBody>
          <a:bodyPr wrap="square">
            <a:spAutoFit/>
          </a:bodyPr>
          <a:lstStyle/>
          <a:p>
            <a:r>
              <a:rPr lang="en-IN" sz="1600" i="1" dirty="0">
                <a:latin typeface="Bahnschrift Light SemiCondensed" panose="020B0502040204020203" pitchFamily="34" charset="0"/>
              </a:rPr>
              <a:t>Awarded the best President award at BNI International, </a:t>
            </a:r>
            <a:r>
              <a:rPr lang="en-IN" sz="1600" i="1" dirty="0" err="1">
                <a:latin typeface="Bahnschrift Light SemiCondensed" panose="020B0502040204020203" pitchFamily="34" charset="0"/>
              </a:rPr>
              <a:t>Navi</a:t>
            </a:r>
            <a:r>
              <a:rPr lang="en-IN" sz="1600" i="1" dirty="0">
                <a:latin typeface="Bahnschrift Light SemiCondensed" panose="020B0502040204020203" pitchFamily="34" charset="0"/>
              </a:rPr>
              <a:t> Mumbai Chapters</a:t>
            </a:r>
          </a:p>
        </p:txBody>
      </p:sp>
      <p:pic>
        <p:nvPicPr>
          <p:cNvPr id="7170" name="Picture 2"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2390" y="1154961"/>
            <a:ext cx="1905723" cy="25409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072" y="1199885"/>
            <a:ext cx="1874185" cy="2498913"/>
          </a:xfrm>
          <a:prstGeom prst="rect">
            <a:avLst/>
          </a:prstGeom>
        </p:spPr>
      </p:pic>
      <p:pic>
        <p:nvPicPr>
          <p:cNvPr id="7172" name="Picture 4" descr="Image previ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700"/>
          <a:stretch/>
        </p:blipFill>
        <p:spPr bwMode="auto">
          <a:xfrm>
            <a:off x="5169017" y="4591185"/>
            <a:ext cx="3898241" cy="193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9017" y="1199885"/>
            <a:ext cx="2676869" cy="2496039"/>
          </a:xfrm>
          <a:prstGeom prst="rect">
            <a:avLst/>
          </a:prstGeom>
        </p:spPr>
      </p:pic>
      <p:sp>
        <p:nvSpPr>
          <p:cNvPr id="14" name="Rectangle 13"/>
          <p:cNvSpPr/>
          <p:nvPr/>
        </p:nvSpPr>
        <p:spPr>
          <a:xfrm>
            <a:off x="8198530" y="3695924"/>
            <a:ext cx="1774336" cy="830997"/>
          </a:xfrm>
          <a:prstGeom prst="rect">
            <a:avLst/>
          </a:prstGeom>
        </p:spPr>
        <p:txBody>
          <a:bodyPr wrap="square">
            <a:spAutoFit/>
          </a:bodyPr>
          <a:lstStyle/>
          <a:p>
            <a:pPr algn="ctr"/>
            <a:r>
              <a:rPr lang="en-IN" sz="1600" i="1" dirty="0">
                <a:latin typeface="Bahnschrift Light SemiCondensed" panose="020B0502040204020203" pitchFamily="34" charset="0"/>
              </a:rPr>
              <a:t>With Ivan </a:t>
            </a:r>
            <a:r>
              <a:rPr lang="en-IN" sz="1600" i="1" dirty="0" err="1">
                <a:latin typeface="Bahnschrift Light SemiCondensed" panose="020B0502040204020203" pitchFamily="34" charset="0"/>
              </a:rPr>
              <a:t>Misner</a:t>
            </a:r>
            <a:r>
              <a:rPr lang="en-IN" sz="1600" i="1" dirty="0">
                <a:latin typeface="Bahnschrift Light SemiCondensed" panose="020B0502040204020203" pitchFamily="34" charset="0"/>
              </a:rPr>
              <a:t>, founder of BNI International, </a:t>
            </a:r>
          </a:p>
        </p:txBody>
      </p:sp>
    </p:spTree>
    <p:extLst>
      <p:ext uri="{BB962C8B-B14F-4D97-AF65-F5344CB8AC3E}">
        <p14:creationId xmlns:p14="http://schemas.microsoft.com/office/powerpoint/2010/main" val="104560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A55AD4-8FBA-4DE7-94A1-37AEDCC41BE5}"/>
              </a:ext>
            </a:extLst>
          </p:cNvPr>
          <p:cNvSpPr>
            <a:spLocks noGrp="1"/>
          </p:cNvSpPr>
          <p:nvPr>
            <p:ph idx="4294967295"/>
          </p:nvPr>
        </p:nvSpPr>
        <p:spPr>
          <a:xfrm>
            <a:off x="336755" y="1363047"/>
            <a:ext cx="7892845" cy="2699502"/>
          </a:xfrm>
          <a:prstGeom prst="rect">
            <a:avLst/>
          </a:prstGeom>
        </p:spPr>
        <p:txBody>
          <a:bodyPr>
            <a:normAutofit/>
          </a:bodyPr>
          <a:lstStyle/>
          <a:p>
            <a:pPr marL="0" indent="0" algn="just">
              <a:spcAft>
                <a:spcPts val="600"/>
              </a:spcAft>
              <a:buNone/>
            </a:pPr>
            <a:r>
              <a:rPr lang="en-US" sz="2400" i="1" dirty="0">
                <a:latin typeface="Bahnschrift Light SemiCondensed" panose="020B0502040204020203" pitchFamily="34" charset="0"/>
              </a:rPr>
              <a:t>Our mission is to provide a personalized and cost-effective interior design solutions for Commercial and Residential spaces which are delivered on time with an unsurpassed attention to detail.</a:t>
            </a:r>
            <a:endParaRPr lang="en-IN" sz="2400" i="1" dirty="0">
              <a:latin typeface="Bahnschrift Light SemiCondensed" panose="020B0502040204020203" pitchFamily="34" charset="0"/>
            </a:endParaRPr>
          </a:p>
        </p:txBody>
      </p:sp>
      <p:sp>
        <p:nvSpPr>
          <p:cNvPr id="5" name="Title 1">
            <a:extLst>
              <a:ext uri="{FF2B5EF4-FFF2-40B4-BE49-F238E27FC236}">
                <a16:creationId xmlns:a16="http://schemas.microsoft.com/office/drawing/2014/main" id="{5E382231-22B1-4578-8D94-8562C0600CD6}"/>
              </a:ext>
            </a:extLst>
          </p:cNvPr>
          <p:cNvSpPr txBox="1">
            <a:spLocks/>
          </p:cNvSpPr>
          <p:nvPr/>
        </p:nvSpPr>
        <p:spPr>
          <a:xfrm>
            <a:off x="336755" y="681037"/>
            <a:ext cx="3630561"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Our Mission</a:t>
            </a:r>
            <a:br>
              <a:rPr lang="en-IN" b="1" dirty="0">
                <a:latin typeface="Bahnschrift Light SemiCondensed" panose="020B0502040204020203" pitchFamily="34" charset="0"/>
              </a:rPr>
            </a:br>
            <a:endParaRPr lang="en-IN" b="1" dirty="0">
              <a:latin typeface="Bahnschrift Light SemiCondensed" panose="020B0502040204020203" pitchFamily="34" charset="0"/>
            </a:endParaRPr>
          </a:p>
        </p:txBody>
      </p:sp>
      <p:pic>
        <p:nvPicPr>
          <p:cNvPr id="6" name="Picture 5">
            <a:extLst>
              <a:ext uri="{FF2B5EF4-FFF2-40B4-BE49-F238E27FC236}">
                <a16:creationId xmlns:a16="http://schemas.microsoft.com/office/drawing/2014/main" id="{B89226E5-EAF6-475F-BD4E-43646ED40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22" y="2949890"/>
            <a:ext cx="2497886" cy="35893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93" y="2949890"/>
            <a:ext cx="2649379" cy="360588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5717" y="1802295"/>
            <a:ext cx="3229528" cy="4904593"/>
          </a:xfrm>
          <a:prstGeom prst="rect">
            <a:avLst/>
          </a:prstGeom>
        </p:spPr>
      </p:pic>
      <p:pic>
        <p:nvPicPr>
          <p:cNvPr id="4" name="Picture 3">
            <a:extLst>
              <a:ext uri="{FF2B5EF4-FFF2-40B4-BE49-F238E27FC236}">
                <a16:creationId xmlns:a16="http://schemas.microsoft.com/office/drawing/2014/main" id="{B57AD4EE-D62B-4A2A-962A-941B29848D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357121" y="3400628"/>
            <a:ext cx="3605888" cy="2704416"/>
          </a:xfrm>
          <a:prstGeom prst="rect">
            <a:avLst/>
          </a:prstGeom>
        </p:spPr>
      </p:pic>
    </p:spTree>
    <p:extLst>
      <p:ext uri="{BB962C8B-B14F-4D97-AF65-F5344CB8AC3E}">
        <p14:creationId xmlns:p14="http://schemas.microsoft.com/office/powerpoint/2010/main" val="46358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4042" b="3937"/>
          <a:stretch/>
        </p:blipFill>
        <p:spPr>
          <a:xfrm>
            <a:off x="506139" y="1397759"/>
            <a:ext cx="3450084" cy="4774131"/>
          </a:xfrm>
          <a:prstGeom prst="rect">
            <a:avLst/>
          </a:prstGeom>
        </p:spPr>
      </p:pic>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461825" y="681037"/>
            <a:ext cx="7584837"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600" b="1" i="1" dirty="0">
                <a:solidFill>
                  <a:srgbClr val="C00000"/>
                </a:solidFill>
                <a:latin typeface="Bahnschrift Light SemiCondensed" panose="020B0502040204020203" pitchFamily="34" charset="0"/>
              </a:rPr>
              <a:t>Showcase</a:t>
            </a:r>
          </a:p>
        </p:txBody>
      </p:sp>
      <p:pic>
        <p:nvPicPr>
          <p:cNvPr id="14" name="Picture 13">
            <a:extLst>
              <a:ext uri="{FF2B5EF4-FFF2-40B4-BE49-F238E27FC236}">
                <a16:creationId xmlns:a16="http://schemas.microsoft.com/office/drawing/2014/main" id="{03829315-9363-4CC6-81FD-ECE693F4D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118" y="1397759"/>
            <a:ext cx="3580599" cy="477413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612" y="1363047"/>
            <a:ext cx="3606633" cy="4808843"/>
          </a:xfrm>
          <a:prstGeom prst="rect">
            <a:avLst/>
          </a:prstGeom>
        </p:spPr>
      </p:pic>
      <p:graphicFrame>
        <p:nvGraphicFramePr>
          <p:cNvPr id="16" name="Object 15"/>
          <p:cNvGraphicFramePr>
            <a:graphicFrameLocks noChangeAspect="1"/>
          </p:cNvGraphicFramePr>
          <p:nvPr/>
        </p:nvGraphicFramePr>
        <p:xfrm>
          <a:off x="920025" y="5494335"/>
          <a:ext cx="728441" cy="578037"/>
        </p:xfrm>
        <a:graphic>
          <a:graphicData uri="http://schemas.openxmlformats.org/presentationml/2006/ole">
            <mc:AlternateContent xmlns:mc="http://schemas.openxmlformats.org/markup-compatibility/2006">
              <mc:Choice xmlns:v="urn:schemas-microsoft-com:vml" Requires="v">
                <p:oleObj name="Image" r:id="rId6" imgW="7504560" imgH="5955480" progId="Photoshop.Image.7">
                  <p:embed/>
                </p:oleObj>
              </mc:Choice>
              <mc:Fallback>
                <p:oleObj name="Image" r:id="rId6" imgW="7504560" imgH="5955480" progId="Photoshop.Image.7">
                  <p:embed/>
                  <p:pic>
                    <p:nvPicPr>
                      <p:cNvPr id="16" name="Object 15"/>
                      <p:cNvPicPr/>
                      <p:nvPr/>
                    </p:nvPicPr>
                    <p:blipFill>
                      <a:blip r:embed="rId7"/>
                      <a:stretch>
                        <a:fillRect/>
                      </a:stretch>
                    </p:blipFill>
                    <p:spPr>
                      <a:xfrm>
                        <a:off x="920025" y="5494335"/>
                        <a:ext cx="728441" cy="578037"/>
                      </a:xfrm>
                      <a:prstGeom prst="rect">
                        <a:avLst/>
                      </a:prstGeom>
                    </p:spPr>
                  </p:pic>
                </p:oleObj>
              </mc:Fallback>
            </mc:AlternateContent>
          </a:graphicData>
        </a:graphic>
      </p:graphicFrame>
      <p:sp>
        <p:nvSpPr>
          <p:cNvPr id="2" name="TextBox 1"/>
          <p:cNvSpPr txBox="1"/>
          <p:nvPr/>
        </p:nvSpPr>
        <p:spPr>
          <a:xfrm>
            <a:off x="419512" y="6285297"/>
            <a:ext cx="6693557" cy="369332"/>
          </a:xfrm>
          <a:prstGeom prst="rect">
            <a:avLst/>
          </a:prstGeom>
          <a:noFill/>
        </p:spPr>
        <p:txBody>
          <a:bodyPr wrap="square" rtlCol="0">
            <a:spAutoFit/>
          </a:bodyPr>
          <a:lstStyle/>
          <a:p>
            <a:r>
              <a:rPr lang="en-US" b="1" i="1" dirty="0">
                <a:latin typeface="Bahnschrift Light SemiCondensed" panose="020B0502040204020203" pitchFamily="34" charset="0"/>
              </a:rPr>
              <a:t>Techno DCS </a:t>
            </a:r>
            <a:r>
              <a:rPr lang="en-US" i="1" dirty="0">
                <a:latin typeface="Bahnschrift Light SemiCondensed" panose="020B0502040204020203" pitchFamily="34" charset="0"/>
              </a:rPr>
              <a:t>office in </a:t>
            </a:r>
            <a:r>
              <a:rPr lang="en-US" i="1" dirty="0" err="1">
                <a:latin typeface="Bahnschrift Light SemiCondensed" panose="020B0502040204020203" pitchFamily="34" charset="0"/>
              </a:rPr>
              <a:t>Navi</a:t>
            </a:r>
            <a:r>
              <a:rPr lang="en-US" i="1" dirty="0">
                <a:latin typeface="Bahnschrift Light SemiCondensed" panose="020B0502040204020203" pitchFamily="34" charset="0"/>
              </a:rPr>
              <a:t> Mumbai completed in record 19 days</a:t>
            </a:r>
          </a:p>
        </p:txBody>
      </p:sp>
    </p:spTree>
    <p:extLst>
      <p:ext uri="{BB962C8B-B14F-4D97-AF65-F5344CB8AC3E}">
        <p14:creationId xmlns:p14="http://schemas.microsoft.com/office/powerpoint/2010/main" val="182683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625415-6242-4DB2-B637-53E6687B4013}"/>
              </a:ext>
            </a:extLst>
          </p:cNvPr>
          <p:cNvSpPr txBox="1">
            <a:spLocks/>
          </p:cNvSpPr>
          <p:nvPr/>
        </p:nvSpPr>
        <p:spPr>
          <a:xfrm>
            <a:off x="336755" y="681037"/>
            <a:ext cx="5341374"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What we do - </a:t>
            </a:r>
            <a:r>
              <a:rPr lang="en-IN" sz="3600" b="1" i="1" dirty="0">
                <a:solidFill>
                  <a:srgbClr val="C00000"/>
                </a:solidFill>
                <a:latin typeface="Bahnschrift Light SemiCondensed" panose="020B0502040204020203" pitchFamily="34" charset="0"/>
              </a:rPr>
              <a:t>Interiors</a:t>
            </a:r>
            <a:br>
              <a:rPr lang="en-IN" sz="3600" b="1" i="1" dirty="0">
                <a:solidFill>
                  <a:srgbClr val="C00000"/>
                </a:solidFill>
                <a:latin typeface="Bahnschrift Light SemiCondensed" panose="020B0502040204020203" pitchFamily="34" charset="0"/>
              </a:rPr>
            </a:br>
            <a:endParaRPr lang="en-IN" sz="3200" b="1" i="1" dirty="0">
              <a:solidFill>
                <a:srgbClr val="C00000"/>
              </a:solidFill>
              <a:latin typeface="Bahnschrift Light SemiCondensed" panose="020B0502040204020203" pitchFamily="34" charset="0"/>
            </a:endParaRPr>
          </a:p>
        </p:txBody>
      </p:sp>
      <p:pic>
        <p:nvPicPr>
          <p:cNvPr id="6" name="Picture 5">
            <a:extLst>
              <a:ext uri="{FF2B5EF4-FFF2-40B4-BE49-F238E27FC236}">
                <a16:creationId xmlns:a16="http://schemas.microsoft.com/office/drawing/2014/main" id="{AA55D163-8C9B-415B-82B3-895027761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graphicFrame>
        <p:nvGraphicFramePr>
          <p:cNvPr id="2" name="Diagram 1">
            <a:extLst>
              <a:ext uri="{FF2B5EF4-FFF2-40B4-BE49-F238E27FC236}">
                <a16:creationId xmlns:a16="http://schemas.microsoft.com/office/drawing/2014/main" id="{FD79249B-5096-44ED-B0A4-7327BD0B2210}"/>
              </a:ext>
            </a:extLst>
          </p:cNvPr>
          <p:cNvGraphicFramePr/>
          <p:nvPr/>
        </p:nvGraphicFramePr>
        <p:xfrm>
          <a:off x="336755" y="1441341"/>
          <a:ext cx="6761469" cy="5247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234A3F1F-9A0C-4707-8050-C5A8483C4E1F}"/>
              </a:ext>
            </a:extLst>
          </p:cNvPr>
          <p:cNvGraphicFramePr/>
          <p:nvPr>
            <p:extLst>
              <p:ext uri="{D42A27DB-BD31-4B8C-83A1-F6EECF244321}">
                <p14:modId xmlns:p14="http://schemas.microsoft.com/office/powerpoint/2010/main" val="839403973"/>
              </p:ext>
            </p:extLst>
          </p:nvPr>
        </p:nvGraphicFramePr>
        <p:xfrm>
          <a:off x="355753" y="1384959"/>
          <a:ext cx="6192686"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02334" y="1441341"/>
            <a:ext cx="5852911" cy="5092032"/>
          </a:xfrm>
          <a:prstGeom prst="rect">
            <a:avLst/>
          </a:prstGeom>
        </p:spPr>
      </p:pic>
    </p:spTree>
    <p:extLst>
      <p:ext uri="{BB962C8B-B14F-4D97-AF65-F5344CB8AC3E}">
        <p14:creationId xmlns:p14="http://schemas.microsoft.com/office/powerpoint/2010/main" val="4068190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625415-6242-4DB2-B637-53E6687B4013}"/>
              </a:ext>
            </a:extLst>
          </p:cNvPr>
          <p:cNvSpPr txBox="1">
            <a:spLocks/>
          </p:cNvSpPr>
          <p:nvPr/>
        </p:nvSpPr>
        <p:spPr>
          <a:xfrm>
            <a:off x="336755" y="681037"/>
            <a:ext cx="3630561"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u="sng" dirty="0">
                <a:latin typeface="Bahnschrift Light SemiCondensed" panose="020B0502040204020203" pitchFamily="34" charset="0"/>
              </a:rPr>
              <a:t>How we do</a:t>
            </a:r>
            <a:br>
              <a:rPr lang="en-IN" b="1" dirty="0">
                <a:latin typeface="Bahnschrift Light SemiCondensed" panose="020B0502040204020203" pitchFamily="34" charset="0"/>
              </a:rPr>
            </a:br>
            <a:endParaRPr lang="en-IN" b="1" dirty="0">
              <a:latin typeface="Bahnschrift Light SemiCondensed" panose="020B0502040204020203" pitchFamily="34" charset="0"/>
            </a:endParaRPr>
          </a:p>
        </p:txBody>
      </p:sp>
      <p:graphicFrame>
        <p:nvGraphicFramePr>
          <p:cNvPr id="5" name="Diagram 4">
            <a:extLst>
              <a:ext uri="{FF2B5EF4-FFF2-40B4-BE49-F238E27FC236}">
                <a16:creationId xmlns:a16="http://schemas.microsoft.com/office/drawing/2014/main" id="{CAD4AED8-BBFA-42D6-A9B1-65A42DD861DF}"/>
              </a:ext>
            </a:extLst>
          </p:cNvPr>
          <p:cNvGraphicFramePr/>
          <p:nvPr/>
        </p:nvGraphicFramePr>
        <p:xfrm>
          <a:off x="437015" y="1923678"/>
          <a:ext cx="11317969" cy="1642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AA55D163-8C9B-415B-82B3-8950277611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pic>
        <p:nvPicPr>
          <p:cNvPr id="7" name="Picture 6">
            <a:extLst>
              <a:ext uri="{FF2B5EF4-FFF2-40B4-BE49-F238E27FC236}">
                <a16:creationId xmlns:a16="http://schemas.microsoft.com/office/drawing/2014/main" id="{0EB855EA-36B7-42DF-968F-28C9FB7C7DEB}"/>
              </a:ext>
            </a:extLst>
          </p:cNvPr>
          <p:cNvPicPr>
            <a:picLocks noChangeAspect="1"/>
          </p:cNvPicPr>
          <p:nvPr/>
        </p:nvPicPr>
        <p:blipFill rotWithShape="1">
          <a:blip r:embed="rId8"/>
          <a:srcRect l="36865" t="47923" r="52076" b="31064"/>
          <a:stretch/>
        </p:blipFill>
        <p:spPr>
          <a:xfrm>
            <a:off x="437015" y="4266191"/>
            <a:ext cx="1348353" cy="1440368"/>
          </a:xfrm>
          <a:prstGeom prst="rect">
            <a:avLst/>
          </a:prstGeom>
        </p:spPr>
      </p:pic>
      <p:pic>
        <p:nvPicPr>
          <p:cNvPr id="8" name="Picture 7">
            <a:extLst>
              <a:ext uri="{FF2B5EF4-FFF2-40B4-BE49-F238E27FC236}">
                <a16:creationId xmlns:a16="http://schemas.microsoft.com/office/drawing/2014/main" id="{EB47A667-0146-453E-8F0B-6840A70BEA68}"/>
              </a:ext>
            </a:extLst>
          </p:cNvPr>
          <p:cNvPicPr>
            <a:picLocks noChangeAspect="1"/>
          </p:cNvPicPr>
          <p:nvPr/>
        </p:nvPicPr>
        <p:blipFill rotWithShape="1">
          <a:blip r:embed="rId9"/>
          <a:srcRect l="31526" t="47923" r="51313" b="36038"/>
          <a:stretch/>
        </p:blipFill>
        <p:spPr>
          <a:xfrm>
            <a:off x="3237830" y="4582114"/>
            <a:ext cx="2092271" cy="1099405"/>
          </a:xfrm>
          <a:prstGeom prst="rect">
            <a:avLst/>
          </a:prstGeom>
        </p:spPr>
      </p:pic>
      <p:pic>
        <p:nvPicPr>
          <p:cNvPr id="9" name="Picture 8">
            <a:extLst>
              <a:ext uri="{FF2B5EF4-FFF2-40B4-BE49-F238E27FC236}">
                <a16:creationId xmlns:a16="http://schemas.microsoft.com/office/drawing/2014/main" id="{AF25CFBE-25F9-4693-A9EE-55BC441BA5B8}"/>
              </a:ext>
            </a:extLst>
          </p:cNvPr>
          <p:cNvPicPr>
            <a:picLocks noChangeAspect="1"/>
          </p:cNvPicPr>
          <p:nvPr/>
        </p:nvPicPr>
        <p:blipFill rotWithShape="1">
          <a:blip r:embed="rId10"/>
          <a:srcRect l="40042" t="23716" r="51822" b="57065"/>
          <a:stretch/>
        </p:blipFill>
        <p:spPr>
          <a:xfrm>
            <a:off x="1952786" y="4327697"/>
            <a:ext cx="991892" cy="1317356"/>
          </a:xfrm>
          <a:prstGeom prst="rect">
            <a:avLst/>
          </a:prstGeom>
        </p:spPr>
      </p:pic>
      <p:pic>
        <p:nvPicPr>
          <p:cNvPr id="10" name="Picture 9">
            <a:extLst>
              <a:ext uri="{FF2B5EF4-FFF2-40B4-BE49-F238E27FC236}">
                <a16:creationId xmlns:a16="http://schemas.microsoft.com/office/drawing/2014/main" id="{C39BB7FF-392B-45DD-9BEF-2C77373583A8}"/>
              </a:ext>
            </a:extLst>
          </p:cNvPr>
          <p:cNvPicPr>
            <a:picLocks noChangeAspect="1"/>
          </p:cNvPicPr>
          <p:nvPr/>
        </p:nvPicPr>
        <p:blipFill rotWithShape="1">
          <a:blip r:embed="rId11"/>
          <a:srcRect l="35847" t="38186" r="53093" b="37847"/>
          <a:stretch/>
        </p:blipFill>
        <p:spPr>
          <a:xfrm>
            <a:off x="5408382" y="4171306"/>
            <a:ext cx="1240917" cy="1511921"/>
          </a:xfrm>
          <a:prstGeom prst="rect">
            <a:avLst/>
          </a:prstGeom>
        </p:spPr>
      </p:pic>
      <p:pic>
        <p:nvPicPr>
          <p:cNvPr id="11" name="Picture 10">
            <a:extLst>
              <a:ext uri="{FF2B5EF4-FFF2-40B4-BE49-F238E27FC236}">
                <a16:creationId xmlns:a16="http://schemas.microsoft.com/office/drawing/2014/main" id="{CAC7638E-6149-4E62-A313-7D013E4DBAA9}"/>
              </a:ext>
            </a:extLst>
          </p:cNvPr>
          <p:cNvPicPr>
            <a:picLocks noChangeAspect="1"/>
          </p:cNvPicPr>
          <p:nvPr/>
        </p:nvPicPr>
        <p:blipFill rotWithShape="1">
          <a:blip r:embed="rId12"/>
          <a:srcRect l="39661" t="40734" r="51059" b="43227"/>
          <a:stretch/>
        </p:blipFill>
        <p:spPr>
          <a:xfrm>
            <a:off x="6784668" y="4436672"/>
            <a:ext cx="1131377" cy="1099405"/>
          </a:xfrm>
          <a:prstGeom prst="rect">
            <a:avLst/>
          </a:prstGeom>
        </p:spPr>
      </p:pic>
      <p:pic>
        <p:nvPicPr>
          <p:cNvPr id="12" name="Picture 11">
            <a:extLst>
              <a:ext uri="{FF2B5EF4-FFF2-40B4-BE49-F238E27FC236}">
                <a16:creationId xmlns:a16="http://schemas.microsoft.com/office/drawing/2014/main" id="{E3A8BA0A-844C-4AB1-967F-2A475986A054}"/>
              </a:ext>
            </a:extLst>
          </p:cNvPr>
          <p:cNvPicPr>
            <a:picLocks noChangeAspect="1"/>
          </p:cNvPicPr>
          <p:nvPr/>
        </p:nvPicPr>
        <p:blipFill rotWithShape="1">
          <a:blip r:embed="rId13"/>
          <a:srcRect l="14644" t="37734" r="78644" b="28803"/>
          <a:stretch/>
        </p:blipFill>
        <p:spPr>
          <a:xfrm>
            <a:off x="8280906" y="4295310"/>
            <a:ext cx="464120" cy="1300884"/>
          </a:xfrm>
          <a:prstGeom prst="rect">
            <a:avLst/>
          </a:prstGeom>
        </p:spPr>
      </p:pic>
      <p:pic>
        <p:nvPicPr>
          <p:cNvPr id="13" name="Picture 12">
            <a:extLst>
              <a:ext uri="{FF2B5EF4-FFF2-40B4-BE49-F238E27FC236}">
                <a16:creationId xmlns:a16="http://schemas.microsoft.com/office/drawing/2014/main" id="{28470911-A391-4873-B731-5D08C830CDD2}"/>
              </a:ext>
            </a:extLst>
          </p:cNvPr>
          <p:cNvPicPr>
            <a:picLocks noChangeAspect="1"/>
          </p:cNvPicPr>
          <p:nvPr/>
        </p:nvPicPr>
        <p:blipFill rotWithShape="1">
          <a:blip r:embed="rId14"/>
          <a:srcRect l="2762" t="55822" r="88432" b="28803"/>
          <a:stretch/>
        </p:blipFill>
        <p:spPr>
          <a:xfrm>
            <a:off x="9084535" y="4327697"/>
            <a:ext cx="1292217" cy="1268497"/>
          </a:xfrm>
          <a:prstGeom prst="rect">
            <a:avLst/>
          </a:prstGeom>
        </p:spPr>
      </p:pic>
      <p:pic>
        <p:nvPicPr>
          <p:cNvPr id="16" name="Picture 15">
            <a:extLst>
              <a:ext uri="{FF2B5EF4-FFF2-40B4-BE49-F238E27FC236}">
                <a16:creationId xmlns:a16="http://schemas.microsoft.com/office/drawing/2014/main" id="{065B0B57-2944-4693-915E-4013029AA4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93399" y="4421272"/>
            <a:ext cx="1127267" cy="1127267"/>
          </a:xfrm>
          <a:prstGeom prst="rect">
            <a:avLst/>
          </a:prstGeom>
        </p:spPr>
      </p:pic>
    </p:spTree>
    <p:extLst>
      <p:ext uri="{BB962C8B-B14F-4D97-AF65-F5344CB8AC3E}">
        <p14:creationId xmlns:p14="http://schemas.microsoft.com/office/powerpoint/2010/main" val="263107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5" y="681037"/>
            <a:ext cx="8794182"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Our Portfolio – </a:t>
            </a:r>
            <a:r>
              <a:rPr lang="en-IN" sz="3600" b="1" i="1" dirty="0">
                <a:solidFill>
                  <a:srgbClr val="C00000"/>
                </a:solidFill>
                <a:latin typeface="Bahnschrift Light SemiCondensed" panose="020B0502040204020203" pitchFamily="34" charset="0"/>
              </a:rPr>
              <a:t>Turnkey solutions - Offices</a:t>
            </a:r>
            <a:br>
              <a:rPr lang="en-IN" sz="3600" b="1" i="1" dirty="0">
                <a:solidFill>
                  <a:srgbClr val="C00000"/>
                </a:solidFill>
                <a:latin typeface="Bahnschrift Light SemiCondensed" panose="020B0502040204020203" pitchFamily="34" charset="0"/>
              </a:rPr>
            </a:br>
            <a:endParaRPr lang="en-IN" sz="3600" b="1" i="1" dirty="0">
              <a:solidFill>
                <a:srgbClr val="C00000"/>
              </a:solidFill>
              <a:latin typeface="Bahnschrift Light SemiCondensed" panose="020B0502040204020203" pitchFamily="34" charset="0"/>
            </a:endParaRPr>
          </a:p>
        </p:txBody>
      </p:sp>
      <p:pic>
        <p:nvPicPr>
          <p:cNvPr id="12" name="Picture 11">
            <a:extLst>
              <a:ext uri="{FF2B5EF4-FFF2-40B4-BE49-F238E27FC236}">
                <a16:creationId xmlns:a16="http://schemas.microsoft.com/office/drawing/2014/main" id="{F0C4A84D-6081-48DA-B431-708008F4C5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927" y="1453532"/>
            <a:ext cx="3923535" cy="525193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7207" y="4124741"/>
            <a:ext cx="3440964" cy="258072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207" y="1453532"/>
            <a:ext cx="3440964" cy="258072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131" y="4124741"/>
            <a:ext cx="3408380" cy="258072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131" y="1501988"/>
            <a:ext cx="3408380" cy="2523651"/>
          </a:xfrm>
          <a:prstGeom prst="rect">
            <a:avLst/>
          </a:prstGeom>
        </p:spPr>
      </p:pic>
    </p:spTree>
    <p:extLst>
      <p:ext uri="{BB962C8B-B14F-4D97-AF65-F5344CB8AC3E}">
        <p14:creationId xmlns:p14="http://schemas.microsoft.com/office/powerpoint/2010/main" val="170084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79646-3DE5-47F1-84C8-2BFE442B8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760" y="346648"/>
            <a:ext cx="2149485" cy="788978"/>
          </a:xfrm>
          <a:prstGeom prst="rect">
            <a:avLst/>
          </a:prstGeom>
        </p:spPr>
      </p:pic>
      <p:sp>
        <p:nvSpPr>
          <p:cNvPr id="9" name="Title 1">
            <a:extLst>
              <a:ext uri="{FF2B5EF4-FFF2-40B4-BE49-F238E27FC236}">
                <a16:creationId xmlns:a16="http://schemas.microsoft.com/office/drawing/2014/main" id="{DE625415-6242-4DB2-B637-53E6687B4013}"/>
              </a:ext>
            </a:extLst>
          </p:cNvPr>
          <p:cNvSpPr txBox="1">
            <a:spLocks/>
          </p:cNvSpPr>
          <p:nvPr/>
        </p:nvSpPr>
        <p:spPr>
          <a:xfrm>
            <a:off x="336754" y="681037"/>
            <a:ext cx="10675235" cy="682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dirty="0">
                <a:latin typeface="Bahnschrift Light SemiCondensed" panose="020B0502040204020203" pitchFamily="34" charset="0"/>
              </a:rPr>
              <a:t>Our </a:t>
            </a:r>
            <a:r>
              <a:rPr lang="en-IN" sz="3200" b="1" dirty="0">
                <a:latin typeface="Bahnschrift Light SemiCondensed" panose="020B0502040204020203" pitchFamily="34" charset="0"/>
              </a:rPr>
              <a:t>Portfolio–</a:t>
            </a:r>
            <a:r>
              <a:rPr lang="en-IN" sz="3200" b="1" i="1" dirty="0">
                <a:solidFill>
                  <a:srgbClr val="C00000"/>
                </a:solidFill>
                <a:latin typeface="Bahnschrift Light SemiCondensed" panose="020B0502040204020203" pitchFamily="34" charset="0"/>
              </a:rPr>
              <a:t>Turnkey solutions-Restaurants &amp; Cafes</a:t>
            </a:r>
            <a:br>
              <a:rPr lang="en-IN" sz="3600" b="1" i="1" dirty="0">
                <a:latin typeface="Bahnschrift Light SemiCondensed" panose="020B0502040204020203" pitchFamily="34" charset="0"/>
              </a:rPr>
            </a:br>
            <a:endParaRPr lang="en-IN" sz="3600" b="1" i="1" dirty="0">
              <a:latin typeface="Bahnschrift Light SemiCondensed" panose="020B0502040204020203" pitchFamily="34" charset="0"/>
            </a:endParaRPr>
          </a:p>
        </p:txBody>
      </p:sp>
      <p:pic>
        <p:nvPicPr>
          <p:cNvPr id="12" name="Picture 11">
            <a:extLst>
              <a:ext uri="{FF2B5EF4-FFF2-40B4-BE49-F238E27FC236}">
                <a16:creationId xmlns:a16="http://schemas.microsoft.com/office/drawing/2014/main" id="{6DF4F20F-56AD-4EF3-9FEE-D11E7CDA9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801" y="1401119"/>
            <a:ext cx="3974732" cy="2291069"/>
          </a:xfrm>
          <a:prstGeom prst="rect">
            <a:avLst/>
          </a:prstGeom>
        </p:spPr>
      </p:pic>
      <p:pic>
        <p:nvPicPr>
          <p:cNvPr id="15" name="Picture 14">
            <a:extLst>
              <a:ext uri="{FF2B5EF4-FFF2-40B4-BE49-F238E27FC236}">
                <a16:creationId xmlns:a16="http://schemas.microsoft.com/office/drawing/2014/main" id="{DA9FE2F7-3152-4BB2-8C0F-BE6AB1ABC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283" y="1599647"/>
            <a:ext cx="3161066" cy="474345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2801" y="3877218"/>
            <a:ext cx="3974732" cy="271549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87" y="1401118"/>
            <a:ext cx="3459712" cy="519159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4583" y="3877218"/>
            <a:ext cx="3620661" cy="271549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4584" y="1357553"/>
            <a:ext cx="3620661" cy="2413774"/>
          </a:xfrm>
          <a:prstGeom prst="rect">
            <a:avLst/>
          </a:prstGeom>
        </p:spPr>
      </p:pic>
      <p:pic>
        <p:nvPicPr>
          <p:cNvPr id="7" name="Picture 6">
            <a:extLst>
              <a:ext uri="{FF2B5EF4-FFF2-40B4-BE49-F238E27FC236}">
                <a16:creationId xmlns:a16="http://schemas.microsoft.com/office/drawing/2014/main" id="{2CA42C70-57D0-486B-82BD-77780E0F89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2801" y="3877218"/>
            <a:ext cx="3974732" cy="2715495"/>
          </a:xfrm>
          <a:prstGeom prst="rect">
            <a:avLst/>
          </a:prstGeom>
        </p:spPr>
      </p:pic>
    </p:spTree>
    <p:extLst>
      <p:ext uri="{BB962C8B-B14F-4D97-AF65-F5344CB8AC3E}">
        <p14:creationId xmlns:p14="http://schemas.microsoft.com/office/powerpoint/2010/main" val="1695112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10949</TotalTime>
  <Words>533</Words>
  <Application>Microsoft Office PowerPoint</Application>
  <PresentationFormat>Widescreen</PresentationFormat>
  <Paragraphs>64</Paragraphs>
  <Slides>23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Arial</vt:lpstr>
      <vt:lpstr>Bahnschrift Light SemiCondensed</vt:lpstr>
      <vt:lpstr>Calibri</vt:lpstr>
      <vt:lpstr>Calibri Light</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vt:lpstr>
      <vt:lpstr>Our Clients - Interiors  </vt:lpstr>
      <vt:lpstr>Our Clients - 3D Visualization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dc:creator>
  <cp:lastModifiedBy>Jyoti</cp:lastModifiedBy>
  <cp:revision>129</cp:revision>
  <cp:lastPrinted>2025-03-15T09:37:45Z</cp:lastPrinted>
  <dcterms:created xsi:type="dcterms:W3CDTF">2021-03-27T02:40:51Z</dcterms:created>
  <dcterms:modified xsi:type="dcterms:W3CDTF">2025-03-18T06:06:28Z</dcterms:modified>
</cp:coreProperties>
</file>